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5"/>
  </p:notesMasterIdLst>
  <p:sldIdLst>
    <p:sldId id="256" r:id="rId2"/>
    <p:sldId id="334" r:id="rId3"/>
    <p:sldId id="271" r:id="rId4"/>
    <p:sldId id="273" r:id="rId5"/>
    <p:sldId id="272" r:id="rId6"/>
    <p:sldId id="269" r:id="rId7"/>
    <p:sldId id="266" r:id="rId8"/>
    <p:sldId id="267" r:id="rId9"/>
    <p:sldId id="268" r:id="rId10"/>
    <p:sldId id="335" r:id="rId11"/>
    <p:sldId id="270" r:id="rId12"/>
    <p:sldId id="274" r:id="rId13"/>
    <p:sldId id="275" r:id="rId14"/>
    <p:sldId id="276" r:id="rId15"/>
    <p:sldId id="277" r:id="rId16"/>
    <p:sldId id="278" r:id="rId17"/>
    <p:sldId id="336" r:id="rId18"/>
    <p:sldId id="279" r:id="rId19"/>
    <p:sldId id="280" r:id="rId20"/>
    <p:sldId id="281" r:id="rId21"/>
    <p:sldId id="295" r:id="rId22"/>
    <p:sldId id="282" r:id="rId23"/>
    <p:sldId id="290" r:id="rId24"/>
    <p:sldId id="293" r:id="rId25"/>
    <p:sldId id="283" r:id="rId26"/>
    <p:sldId id="292" r:id="rId27"/>
    <p:sldId id="294" r:id="rId28"/>
    <p:sldId id="337" r:id="rId29"/>
    <p:sldId id="285" r:id="rId30"/>
    <p:sldId id="297" r:id="rId31"/>
    <p:sldId id="288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1793705C-1A30-4A48-BE5B-9885432C538F}">
          <p14:sldIdLst>
            <p14:sldId id="256"/>
          </p14:sldIdLst>
        </p14:section>
        <p14:section name="1-Nexys4 DDR" id="{A267A21F-A8C7-4A46-A3EB-3060CC323F1A}">
          <p14:sldIdLst>
            <p14:sldId id="334"/>
            <p14:sldId id="271"/>
            <p14:sldId id="273"/>
            <p14:sldId id="272"/>
            <p14:sldId id="269"/>
            <p14:sldId id="266"/>
            <p14:sldId id="267"/>
            <p14:sldId id="268"/>
          </p14:sldIdLst>
        </p14:section>
        <p14:section name="2-基本IO" id="{A670C41F-23BF-433D-B093-BEC3ADD3C818}">
          <p14:sldIdLst>
            <p14:sldId id="335"/>
            <p14:sldId id="270"/>
            <p14:sldId id="274"/>
            <p14:sldId id="275"/>
            <p14:sldId id="276"/>
            <p14:sldId id="277"/>
            <p14:sldId id="278"/>
          </p14:sldIdLst>
        </p14:section>
        <p14:section name="3-七段数码管" id="{465B6360-0A73-4101-A184-69A8895E39BD}">
          <p14:sldIdLst>
            <p14:sldId id="336"/>
            <p14:sldId id="279"/>
            <p14:sldId id="280"/>
            <p14:sldId id="281"/>
            <p14:sldId id="295"/>
            <p14:sldId id="282"/>
            <p14:sldId id="290"/>
            <p14:sldId id="293"/>
            <p14:sldId id="283"/>
            <p14:sldId id="292"/>
            <p14:sldId id="294"/>
            <p14:sldId id="337"/>
            <p14:sldId id="285"/>
            <p14:sldId id="297"/>
          </p14:sldIdLst>
        </p14:section>
        <p14:section name="参考资料" id="{FE8C8897-978E-4B03-852A-51B9FC7AC562}">
          <p14:sldIdLst>
            <p14:sldId id="288"/>
          </p14:sldIdLst>
        </p14:section>
        <p14:section name="4-扩展" id="{A865D511-B3EF-47E4-8D00-10F1D0BA1F2A}">
          <p14:sldIdLst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4D0"/>
    <a:srgbClr val="FFFFFF"/>
    <a:srgbClr val="E3F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 autoAdjust="0"/>
    <p:restoredTop sz="93878" autoAdjust="0"/>
  </p:normalViewPr>
  <p:slideViewPr>
    <p:cSldViewPr snapToGrid="0">
      <p:cViewPr varScale="1">
        <p:scale>
          <a:sx n="114" d="100"/>
          <a:sy n="114" d="100"/>
        </p:scale>
        <p:origin x="31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B371A-19A6-4066-A12B-4316F2657A08}" type="datetimeFigureOut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B20C4-F312-4EFB-AA12-1CA9399C86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5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716175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baidu.com/view/716178.htm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02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通用异步收发传输器（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Asynchronous Receiver/Transmitter)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，通常称作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，是一种异步收发传输器，是电脑硬件的一部分。将资料由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串行通信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并行通信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间作传输转换，作为并行输入成为串行输出的芯片，通常集成于其他通讯接口的连结上。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44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50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刷新频率也不能太快，以免影响数码管的开关切换，最佳工作频率为</a:t>
            </a:r>
            <a:r>
              <a:rPr lang="en-US" altLang="zh-CN" dirty="0"/>
              <a:t>1000Hz</a:t>
            </a:r>
            <a:r>
              <a:rPr lang="zh-CN" altLang="en-US"/>
              <a:t>左右。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01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clkdiv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</a:t>
            </a:r>
            <a:r>
              <a:rPr lang="en-US" altLang="zh-CN" dirty="0" err="1"/>
              <a:t>mclk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</a:t>
            </a:r>
            <a:r>
              <a:rPr lang="en-US" altLang="zh-CN" dirty="0" err="1"/>
              <a:t>clr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output clk190,//190Hz</a:t>
            </a:r>
          </a:p>
          <a:p>
            <a:r>
              <a:rPr lang="en-US" altLang="zh-CN" dirty="0"/>
              <a:t>    output clk48);// 48Hz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reg</a:t>
            </a:r>
            <a:r>
              <a:rPr lang="en-US" altLang="zh-CN" dirty="0"/>
              <a:t> [24:0] q; //25</a:t>
            </a:r>
            <a:r>
              <a:rPr lang="zh-CN" altLang="en-US" dirty="0"/>
              <a:t>位计数器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always @(</a:t>
            </a:r>
            <a:r>
              <a:rPr lang="en-US" altLang="zh-CN" dirty="0" err="1"/>
              <a:t>posedge</a:t>
            </a:r>
            <a:r>
              <a:rPr lang="en-US" altLang="zh-CN" dirty="0"/>
              <a:t> </a:t>
            </a:r>
            <a:r>
              <a:rPr lang="en-US" altLang="zh-CN" dirty="0" err="1"/>
              <a:t>mclk</a:t>
            </a:r>
            <a:r>
              <a:rPr lang="en-US" altLang="zh-CN" dirty="0"/>
              <a:t> or </a:t>
            </a:r>
            <a:r>
              <a:rPr lang="en-US" altLang="zh-CN" dirty="0" err="1"/>
              <a:t>posedge</a:t>
            </a:r>
            <a:r>
              <a:rPr lang="en-US" altLang="zh-CN" dirty="0"/>
              <a:t> </a:t>
            </a:r>
            <a:r>
              <a:rPr lang="en-US" altLang="zh-CN" dirty="0" err="1"/>
              <a:t>clr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if(</a:t>
            </a:r>
            <a:r>
              <a:rPr lang="en-US" altLang="zh-CN" dirty="0" err="1"/>
              <a:t>clr</a:t>
            </a:r>
            <a:r>
              <a:rPr lang="en-US" altLang="zh-CN" dirty="0"/>
              <a:t>==1)</a:t>
            </a:r>
          </a:p>
          <a:p>
            <a:r>
              <a:rPr lang="en-US" altLang="zh-CN" dirty="0"/>
              <a:t>         q &lt;= 0;</a:t>
            </a:r>
          </a:p>
          <a:p>
            <a:r>
              <a:rPr lang="en-US" altLang="zh-CN" dirty="0"/>
              <a:t>      else</a:t>
            </a:r>
          </a:p>
          <a:p>
            <a:r>
              <a:rPr lang="en-US" altLang="zh-CN" dirty="0"/>
              <a:t>         q &lt;= q + 1;</a:t>
            </a:r>
          </a:p>
          <a:p>
            <a:r>
              <a:rPr lang="en-US" altLang="zh-CN" dirty="0"/>
              <a:t>    end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assign clk190 = q[18];</a:t>
            </a:r>
          </a:p>
          <a:p>
            <a:r>
              <a:rPr lang="en-US" altLang="zh-CN" dirty="0"/>
              <a:t>    assign clk48  = q[20];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19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blinkLED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logic CLK100MHZ,</a:t>
            </a:r>
          </a:p>
          <a:p>
            <a:r>
              <a:rPr lang="en-US" altLang="zh-CN" dirty="0"/>
              <a:t>    output logic [1:0] LED   );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logic [30:0] </a:t>
            </a:r>
            <a:r>
              <a:rPr lang="en-US" altLang="zh-CN" dirty="0" err="1"/>
              <a:t>blinkCount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always @(posedge CLK100MHZ) </a:t>
            </a:r>
          </a:p>
          <a:p>
            <a:r>
              <a:rPr lang="en-US" altLang="zh-CN" dirty="0"/>
              <a:t>	   </a:t>
            </a:r>
            <a:r>
              <a:rPr lang="en-US" altLang="zh-CN" dirty="0" err="1"/>
              <a:t>blinkCount</a:t>
            </a:r>
            <a:r>
              <a:rPr lang="en-US" altLang="zh-CN" dirty="0"/>
              <a:t> &lt;= </a:t>
            </a:r>
            <a:r>
              <a:rPr lang="en-US" altLang="zh-CN" dirty="0" err="1"/>
              <a:t>blinkCount</a:t>
            </a:r>
            <a:r>
              <a:rPr lang="en-US" altLang="zh-CN" dirty="0"/>
              <a:t> + 1;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 assign LED[0] = </a:t>
            </a:r>
            <a:r>
              <a:rPr lang="en-US" altLang="zh-CN" dirty="0" err="1"/>
              <a:t>blinkCount</a:t>
            </a:r>
            <a:r>
              <a:rPr lang="en-US" altLang="zh-CN" dirty="0"/>
              <a:t>[25]; //Slow</a:t>
            </a:r>
          </a:p>
          <a:p>
            <a:r>
              <a:rPr lang="en-US" altLang="zh-CN" dirty="0"/>
              <a:t>    assign LED[1] = </a:t>
            </a:r>
            <a:r>
              <a:rPr lang="en-US" altLang="zh-CN" dirty="0" err="1"/>
              <a:t>blinkCount</a:t>
            </a:r>
            <a:r>
              <a:rPr lang="en-US" altLang="zh-CN" dirty="0"/>
              <a:t>[24]; //Fast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4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042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clkdiv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</a:t>
            </a:r>
            <a:r>
              <a:rPr lang="en-US" altLang="zh-CN" dirty="0" err="1"/>
              <a:t>mclk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</a:t>
            </a:r>
            <a:r>
              <a:rPr lang="en-US" altLang="zh-CN" dirty="0" err="1"/>
              <a:t>clr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output clk190,//190Hz</a:t>
            </a:r>
          </a:p>
          <a:p>
            <a:r>
              <a:rPr lang="en-US" altLang="zh-CN" dirty="0"/>
              <a:t>    output clk48);// 48Hz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reg</a:t>
            </a:r>
            <a:r>
              <a:rPr lang="en-US" altLang="zh-CN" dirty="0"/>
              <a:t> [24:0] q; //25</a:t>
            </a:r>
            <a:r>
              <a:rPr lang="zh-CN" altLang="en-US" dirty="0"/>
              <a:t>位计数器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always @(</a:t>
            </a:r>
            <a:r>
              <a:rPr lang="en-US" altLang="zh-CN" dirty="0" err="1"/>
              <a:t>posedge</a:t>
            </a:r>
            <a:r>
              <a:rPr lang="en-US" altLang="zh-CN" dirty="0"/>
              <a:t> </a:t>
            </a:r>
            <a:r>
              <a:rPr lang="en-US" altLang="zh-CN" dirty="0" err="1"/>
              <a:t>mclk</a:t>
            </a:r>
            <a:r>
              <a:rPr lang="en-US" altLang="zh-CN" dirty="0"/>
              <a:t> or </a:t>
            </a:r>
            <a:r>
              <a:rPr lang="en-US" altLang="zh-CN" dirty="0" err="1"/>
              <a:t>posedge</a:t>
            </a:r>
            <a:r>
              <a:rPr lang="en-US" altLang="zh-CN" dirty="0"/>
              <a:t> </a:t>
            </a:r>
            <a:r>
              <a:rPr lang="en-US" altLang="zh-CN" dirty="0" err="1"/>
              <a:t>clr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if(</a:t>
            </a:r>
            <a:r>
              <a:rPr lang="en-US" altLang="zh-CN" dirty="0" err="1"/>
              <a:t>clr</a:t>
            </a:r>
            <a:r>
              <a:rPr lang="en-US" altLang="zh-CN" dirty="0"/>
              <a:t>==1)</a:t>
            </a:r>
          </a:p>
          <a:p>
            <a:r>
              <a:rPr lang="en-US" altLang="zh-CN" dirty="0"/>
              <a:t>         q &lt;= 0;</a:t>
            </a:r>
          </a:p>
          <a:p>
            <a:r>
              <a:rPr lang="en-US" altLang="zh-CN" dirty="0"/>
              <a:t>      else</a:t>
            </a:r>
          </a:p>
          <a:p>
            <a:r>
              <a:rPr lang="en-US" altLang="zh-CN" dirty="0"/>
              <a:t>         q &lt;= q + 1;</a:t>
            </a:r>
          </a:p>
          <a:p>
            <a:r>
              <a:rPr lang="en-US" altLang="zh-CN" dirty="0"/>
              <a:t>    end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assign clk190 = q[18];</a:t>
            </a:r>
          </a:p>
          <a:p>
            <a:r>
              <a:rPr lang="en-US" altLang="zh-CN" dirty="0"/>
              <a:t>    assign clk48  = q[20];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24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module </a:t>
            </a:r>
            <a:r>
              <a:rPr lang="en-US" altLang="zh-CN" dirty="0" err="1"/>
              <a:t>clkdiv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  input </a:t>
            </a:r>
            <a:r>
              <a:rPr lang="en-US" altLang="zh-CN" dirty="0" err="1"/>
              <a:t>mclk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input </a:t>
            </a:r>
            <a:r>
              <a:rPr lang="en-US" altLang="zh-CN" dirty="0" err="1"/>
              <a:t>clr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output clk190,//190Hz</a:t>
            </a:r>
          </a:p>
          <a:p>
            <a:r>
              <a:rPr lang="en-US" altLang="zh-CN" dirty="0"/>
              <a:t>    output clk48);// 48Hz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reg</a:t>
            </a:r>
            <a:r>
              <a:rPr lang="en-US" altLang="zh-CN" dirty="0"/>
              <a:t> [24:0] q; //25</a:t>
            </a:r>
            <a:r>
              <a:rPr lang="zh-CN" altLang="en-US" dirty="0"/>
              <a:t>位计数器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always @(</a:t>
            </a:r>
            <a:r>
              <a:rPr lang="en-US" altLang="zh-CN" dirty="0" err="1"/>
              <a:t>posedge</a:t>
            </a:r>
            <a:r>
              <a:rPr lang="en-US" altLang="zh-CN" dirty="0"/>
              <a:t> </a:t>
            </a:r>
            <a:r>
              <a:rPr lang="en-US" altLang="zh-CN" dirty="0" err="1"/>
              <a:t>mclk</a:t>
            </a:r>
            <a:r>
              <a:rPr lang="en-US" altLang="zh-CN" dirty="0"/>
              <a:t> or </a:t>
            </a:r>
            <a:r>
              <a:rPr lang="en-US" altLang="zh-CN" dirty="0" err="1"/>
              <a:t>posedge</a:t>
            </a:r>
            <a:r>
              <a:rPr lang="en-US" altLang="zh-CN" dirty="0"/>
              <a:t> </a:t>
            </a:r>
            <a:r>
              <a:rPr lang="en-US" altLang="zh-CN" dirty="0" err="1"/>
              <a:t>clr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begin</a:t>
            </a:r>
          </a:p>
          <a:p>
            <a:r>
              <a:rPr lang="en-US" altLang="zh-CN" dirty="0"/>
              <a:t>      if(</a:t>
            </a:r>
            <a:r>
              <a:rPr lang="en-US" altLang="zh-CN" dirty="0" err="1"/>
              <a:t>clr</a:t>
            </a:r>
            <a:r>
              <a:rPr lang="en-US" altLang="zh-CN" dirty="0"/>
              <a:t>==1)</a:t>
            </a:r>
          </a:p>
          <a:p>
            <a:r>
              <a:rPr lang="en-US" altLang="zh-CN" dirty="0"/>
              <a:t>         q &lt;= 0;</a:t>
            </a:r>
          </a:p>
          <a:p>
            <a:r>
              <a:rPr lang="en-US" altLang="zh-CN" dirty="0"/>
              <a:t>      else</a:t>
            </a:r>
          </a:p>
          <a:p>
            <a:r>
              <a:rPr lang="en-US" altLang="zh-CN" dirty="0"/>
              <a:t>         q &lt;= q + 1;</a:t>
            </a:r>
          </a:p>
          <a:p>
            <a:r>
              <a:rPr lang="en-US" altLang="zh-CN" dirty="0"/>
              <a:t>    end</a:t>
            </a:r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assign clk190 = q[18];</a:t>
            </a:r>
          </a:p>
          <a:p>
            <a:r>
              <a:rPr lang="en-US" altLang="zh-CN" dirty="0"/>
              <a:t>    assign clk48  = q[20];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62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3EF6585C-8B28-4B4C-B74B-7735948446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6" y="6032456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140B94E2-A15C-4647-B23A-6242501EF6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6626" r="5043" b="2772"/>
          <a:stretch/>
        </p:blipFill>
        <p:spPr bwMode="auto">
          <a:xfrm>
            <a:off x="11124447" y="600690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A8B411-73F2-40E5-B701-496BF2DCAF34}"/>
              </a:ext>
            </a:extLst>
          </p:cNvPr>
          <p:cNvSpPr txBox="1"/>
          <p:nvPr userDrawn="1"/>
        </p:nvSpPr>
        <p:spPr>
          <a:xfrm>
            <a:off x="2169478" y="6214308"/>
            <a:ext cx="225697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xgsun@fudan.edu.cn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Sam2013\Desktop\孙晓光.png">
            <a:extLst>
              <a:ext uri="{FF2B5EF4-FFF2-40B4-BE49-F238E27FC236}">
                <a16:creationId xmlns:a16="http://schemas.microsoft.com/office/drawing/2014/main" id="{DCCE4883-4AF7-453D-9D8F-6783B31892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37" y="6140604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45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defRPr sz="400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78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8A787-ED7A-48FC-9C88-6B2BD5C6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3433"/>
            <a:ext cx="12192000" cy="900000"/>
          </a:xfrm>
          <a:noFill/>
        </p:spPr>
        <p:txBody>
          <a:bodyPr anchor="ctr">
            <a:normAutofit/>
          </a:bodyPr>
          <a:lstStyle>
            <a:lvl1pPr algn="ctr">
              <a:defRPr sz="4000" spc="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8BC302-1D71-4D67-A551-FDF3B283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113915" cy="365125"/>
          </a:xfrm>
        </p:spPr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49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31AB4-1BC8-471A-803C-D35492F7B33D}" type="datetime1">
              <a:rPr lang="zh-CN" altLang="en-US" smtClean="0"/>
              <a:t>2024/9/8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01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jpeg"/><Relationship Id="rId7" Type="http://schemas.microsoft.com/office/2007/relationships/hdphoto" Target="../media/hdphoto1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7.jpeg"/><Relationship Id="rId7" Type="http://schemas.microsoft.com/office/2007/relationships/hdphoto" Target="../media/hdphoto2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9.jpeg"/><Relationship Id="rId10" Type="http://schemas.microsoft.com/office/2007/relationships/hdphoto" Target="../media/hdphoto3.wdp"/><Relationship Id="rId4" Type="http://schemas.openxmlformats.org/officeDocument/2006/relationships/image" Target="../media/image48.jpe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ore.digilentinc.com/nexys-4-ddr-artix-7-fpga-trainer-board-recommended-for-ece-curriculu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hyperlink" Target="https://www.xilinx.com/" TargetMode="External"/><Relationship Id="rId4" Type="http://schemas.openxmlformats.org/officeDocument/2006/relationships/hyperlink" Target="https://china.xilinx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digilentinc.com/reference/pmod/pmodkypd/start#example_projec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digilentinc.com/learn/programmable-logic/tutorials/nexys-4-ddr-keyboard-demo/star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gilent.taobao.com/category-1194735943.htm?spm=2013.1.w5002-13613029892.7.azJ8NC&amp;search=y&amp;catName=Pmods-%B4%AB%B8%D0%C6%F7%BC%B0%CD%E2%C9%E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542557"/>
            <a:ext cx="12192000" cy="118110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七段</a:t>
            </a: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数码管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04" y="2537897"/>
            <a:ext cx="1681101" cy="22788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E9734D-8372-4DBB-AADD-2A8E2FD16F91}"/>
              </a:ext>
            </a:extLst>
          </p:cNvPr>
          <p:cNvSpPr txBox="1"/>
          <p:nvPr/>
        </p:nvSpPr>
        <p:spPr>
          <a:xfrm>
            <a:off x="8573300" y="6212127"/>
            <a:ext cx="15433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2024-9-8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32450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基 本 </a:t>
            </a:r>
            <a:r>
              <a:rPr lang="en-US" altLang="zh-CN" sz="150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IO</a:t>
            </a:r>
            <a:endParaRPr lang="zh-CN" altLang="en-US" sz="1500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5B968B-15EA-43AC-AEE0-3A51A50C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23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g.alicdn.com/imgextra/i2/1597616226/T2.BBrXDlXXXXXXXXX_!!15976162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11" y="949346"/>
            <a:ext cx="7963411" cy="58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XC7A100T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3314" name="Picture 2" descr="https://timgsa.baidu.com/timg?image&amp;quality=80&amp;size=b9999_10000&amp;sec=1486043347393&amp;di=562c560a12c2994a3b572d0ae6ad9d4d&amp;imgtype=0&amp;src=http%3A%2F%2Fh.hiphotos.baidu.com%2Fbaike%2Fw%253D268%253Bg%253D0%2Fsign%3D69f1bcd8087b02080cc938e75ae295ee%2F9d82d158ccbf6c8187fdb895be3eb13532fa40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709" y="1086533"/>
            <a:ext cx="2052409" cy="163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5510194" y="2483758"/>
            <a:ext cx="4191989" cy="14131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90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39462" y="-929341"/>
            <a:ext cx="6314455" cy="88782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4979693" cy="792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dirty="0"/>
              <a:t>基本</a:t>
            </a:r>
            <a:r>
              <a:rPr lang="en-US" altLang="zh-CN" dirty="0">
                <a:cs typeface="Verdana" panose="020B0604030504040204" pitchFamily="34" charset="0"/>
              </a:rPr>
              <a:t>IO</a:t>
            </a:r>
            <a:endParaRPr lang="zh-CN" altLang="en-US" b="1" dirty="0">
              <a:cs typeface="Verdana" panose="020B060403050404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35856" y="1266941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① </a:t>
            </a:r>
            <a:r>
              <a:rPr lang="en-US" altLang="zh-CN" sz="2400" b="1" dirty="0">
                <a:solidFill>
                  <a:srgbClr val="FF0000"/>
                </a:solidFill>
              </a:rPr>
              <a:t>LEDs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64507" y="32885"/>
            <a:ext cx="225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② </a:t>
            </a:r>
            <a:r>
              <a:rPr lang="en-US" altLang="zh-CN" sz="2400" b="1" dirty="0">
                <a:solidFill>
                  <a:srgbClr val="FF0000"/>
                </a:solidFill>
              </a:rPr>
              <a:t>7-Seg Display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15329" y="73601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③ 三色</a:t>
            </a:r>
            <a:r>
              <a:rPr lang="en-US" altLang="zh-CN" sz="2400" b="1" dirty="0">
                <a:solidFill>
                  <a:srgbClr val="FF0000"/>
                </a:solidFill>
              </a:rPr>
              <a:t>LEDs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73241" y="6170142"/>
            <a:ext cx="1563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④ </a:t>
            </a:r>
            <a:r>
              <a:rPr lang="en-US" altLang="zh-CN" sz="2400" b="1" dirty="0">
                <a:solidFill>
                  <a:srgbClr val="FF0000"/>
                </a:solidFill>
              </a:rPr>
              <a:t>Buttons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2811" y="6205332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⑤ 拨码开关</a:t>
            </a:r>
          </a:p>
        </p:txBody>
      </p:sp>
    </p:spTree>
    <p:extLst>
      <p:ext uri="{BB962C8B-B14F-4D97-AF65-F5344CB8AC3E}">
        <p14:creationId xmlns:p14="http://schemas.microsoft.com/office/powerpoint/2010/main" val="286872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045D40-CD0F-415C-9D7B-34A713B4C089}"/>
              </a:ext>
            </a:extLst>
          </p:cNvPr>
          <p:cNvGrpSpPr/>
          <p:nvPr/>
        </p:nvGrpSpPr>
        <p:grpSpPr>
          <a:xfrm>
            <a:off x="7480858" y="2504408"/>
            <a:ext cx="3872942" cy="4263550"/>
            <a:chOff x="7706660" y="3812656"/>
            <a:chExt cx="2852512" cy="295530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85652" y="3812656"/>
              <a:ext cx="1873520" cy="2955302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>
            <a:xfrm>
              <a:off x="9984954" y="4769249"/>
              <a:ext cx="574218" cy="10355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06660" y="4615397"/>
              <a:ext cx="885723" cy="362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70C0"/>
                  </a:solidFill>
                </a:rPr>
                <a:t>Artix-7</a:t>
              </a:r>
              <a:endParaRPr lang="zh-CN" altLang="en-US" sz="28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5588"/>
            <a:ext cx="12192000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sz="4000" dirty="0"/>
              <a:t>①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LEDs + Switches</a:t>
            </a:r>
            <a:endParaRPr lang="zh-CN" altLang="en-US" spc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1"/>
          <a:stretch/>
        </p:blipFill>
        <p:spPr>
          <a:xfrm>
            <a:off x="291367" y="1056148"/>
            <a:ext cx="4055941" cy="1291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15558" y="1508718"/>
            <a:ext cx="777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当一个正向电流通过发光二极管</a:t>
            </a:r>
            <a:r>
              <a:rPr lang="en-US" altLang="zh-CN" sz="2400" dirty="0"/>
              <a:t>(LED)</a:t>
            </a:r>
            <a:r>
              <a:rPr lang="zh-CN" altLang="en-US" sz="2400" dirty="0"/>
              <a:t>时，</a:t>
            </a:r>
            <a:r>
              <a:rPr lang="en-US" altLang="zh-CN" sz="2400" dirty="0"/>
              <a:t>LED</a:t>
            </a:r>
            <a:r>
              <a:rPr lang="zh-CN" altLang="en-US" sz="2400" dirty="0"/>
              <a:t>就会发光。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2473" y="2442522"/>
            <a:ext cx="4958409" cy="391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FPGA</a:t>
            </a:r>
            <a:r>
              <a:rPr lang="zh-CN" altLang="en-US" sz="2400" dirty="0"/>
              <a:t>的</a:t>
            </a:r>
            <a:r>
              <a:rPr lang="en-US" altLang="zh-CN" sz="2400" dirty="0"/>
              <a:t>I/O</a:t>
            </a:r>
            <a:r>
              <a:rPr lang="zh-CN" altLang="en-US" sz="2400" dirty="0"/>
              <a:t>引脚有</a:t>
            </a: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种</a:t>
            </a:r>
            <a:r>
              <a:rPr lang="zh-CN" altLang="en-US" sz="2400" dirty="0"/>
              <a:t>方式点亮</a:t>
            </a:r>
            <a:r>
              <a:rPr lang="en-US" altLang="zh-CN" sz="2400" dirty="0"/>
              <a:t>LED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/>
              <a:t>LED</a:t>
            </a:r>
            <a:r>
              <a:rPr lang="zh-CN" altLang="en-US" sz="2400" dirty="0"/>
              <a:t>右端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接地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点亮</a:t>
            </a:r>
            <a:r>
              <a:rPr lang="en-US" altLang="zh-CN" sz="2400" b="1" dirty="0"/>
              <a:t>LED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V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端为高电平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熄灭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LED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altLang="zh-CN" sz="2400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端为低电平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/>
              <a:t>LED</a:t>
            </a:r>
            <a:r>
              <a:rPr lang="zh-CN" altLang="en-US" sz="2400" dirty="0"/>
              <a:t>左端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接恒定电压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点亮</a:t>
            </a:r>
            <a:r>
              <a:rPr lang="en-US" altLang="zh-CN" sz="2400" b="1" dirty="0"/>
              <a:t>LED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V</a:t>
            </a:r>
            <a:r>
              <a:rPr lang="en-US" altLang="zh-CN" sz="2400" b="1" baseline="-25000" dirty="0"/>
              <a:t>1</a:t>
            </a:r>
            <a:r>
              <a:rPr lang="zh-CN" altLang="en-US" sz="2400" b="1" dirty="0"/>
              <a:t>端为低电平</a:t>
            </a:r>
            <a:r>
              <a:rPr lang="en-US" altLang="zh-CN" sz="2400" b="1" dirty="0"/>
              <a:t>(</a:t>
            </a: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sz="2400" b="1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熄灭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LED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altLang="zh-CN" sz="24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端为高电平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470A4D-E751-4A48-87D0-A1179E20778D}"/>
              </a:ext>
            </a:extLst>
          </p:cNvPr>
          <p:cNvSpPr/>
          <p:nvPr/>
        </p:nvSpPr>
        <p:spPr>
          <a:xfrm>
            <a:off x="221320" y="4740902"/>
            <a:ext cx="5270690" cy="192198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EE683B43-A831-472F-ACCB-5F0ADA34F599}"/>
              </a:ext>
            </a:extLst>
          </p:cNvPr>
          <p:cNvSpPr/>
          <p:nvPr/>
        </p:nvSpPr>
        <p:spPr>
          <a:xfrm>
            <a:off x="454288" y="3107329"/>
            <a:ext cx="6878385" cy="1633573"/>
          </a:xfrm>
          <a:prstGeom prst="homePlate">
            <a:avLst>
              <a:gd name="adj" fmla="val 1238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235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E5153D8-9436-438C-83BC-0B9C0204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08" y="4056969"/>
            <a:ext cx="8676122" cy="2788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1A4675-8547-4383-9BAA-4026CD2D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60" y="860585"/>
            <a:ext cx="4648168" cy="28495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6447394" cy="82800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例：点亮</a:t>
            </a:r>
            <a:r>
              <a:rPr lang="en-US" altLang="zh-CN" sz="3600" dirty="0"/>
              <a:t>LED</a:t>
            </a:r>
            <a:endParaRPr lang="zh-CN" altLang="en-US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60028" y="2048907"/>
            <a:ext cx="1008230" cy="331216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60029" y="2357244"/>
            <a:ext cx="1008229" cy="34518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873964" y="4722922"/>
            <a:ext cx="571500" cy="9144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819900" y="5848911"/>
            <a:ext cx="762000" cy="9144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cxnSpLocks/>
            <a:stCxn id="17" idx="6"/>
            <a:endCxn id="19" idx="1"/>
          </p:cNvCxnSpPr>
          <p:nvPr/>
        </p:nvCxnSpPr>
        <p:spPr>
          <a:xfrm>
            <a:off x="3768258" y="2214515"/>
            <a:ext cx="3189400" cy="264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cxnSpLocks/>
            <a:stCxn id="18" idx="5"/>
            <a:endCxn id="20" idx="1"/>
          </p:cNvCxnSpPr>
          <p:nvPr/>
        </p:nvCxnSpPr>
        <p:spPr>
          <a:xfrm>
            <a:off x="3620606" y="2651878"/>
            <a:ext cx="3310886" cy="333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2F61F6D3-17DA-4FED-98F9-F2C83D3899F2}"/>
              </a:ext>
            </a:extLst>
          </p:cNvPr>
          <p:cNvGrpSpPr/>
          <p:nvPr/>
        </p:nvGrpSpPr>
        <p:grpSpPr>
          <a:xfrm>
            <a:off x="6575614" y="254811"/>
            <a:ext cx="5459972" cy="3689170"/>
            <a:chOff x="5144789" y="141843"/>
            <a:chExt cx="5459972" cy="368917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4789" y="141843"/>
              <a:ext cx="5459972" cy="368917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7090311" y="202415"/>
              <a:ext cx="909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</a:rPr>
                <a:t>Artix-7</a:t>
              </a:r>
              <a:endParaRPr lang="zh-CN" altLang="en-US" sz="20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556455-55CD-4B01-A9C0-1B6F55007852}"/>
              </a:ext>
            </a:extLst>
          </p:cNvPr>
          <p:cNvGrpSpPr/>
          <p:nvPr/>
        </p:nvGrpSpPr>
        <p:grpSpPr>
          <a:xfrm>
            <a:off x="83815" y="80401"/>
            <a:ext cx="1273759" cy="667196"/>
            <a:chOff x="77992" y="2318117"/>
            <a:chExt cx="1179296" cy="667196"/>
          </a:xfrm>
        </p:grpSpPr>
        <p:sp>
          <p:nvSpPr>
            <p:cNvPr id="14" name="文本框 13"/>
            <p:cNvSpPr txBox="1"/>
            <p:nvPr/>
          </p:nvSpPr>
          <p:spPr>
            <a:xfrm>
              <a:off x="156414" y="2318117"/>
              <a:ext cx="1100874" cy="649724"/>
            </a:xfrm>
            <a:prstGeom prst="flowChartDocumen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</a:rPr>
                <a:t>LEDs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992" y="2615981"/>
              <a:ext cx="59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代码</a:t>
              </a:r>
              <a:endParaRPr lang="zh-CN" altLang="en-US" sz="1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81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69B1D6D-DD83-40B1-A67C-1BBEA22C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57" y="3846620"/>
            <a:ext cx="9751659" cy="29625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24825D-71AF-4CAA-B825-FEAEBA25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44" y="922492"/>
            <a:ext cx="4089835" cy="25617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6352"/>
            <a:ext cx="12192000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②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Buttons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示例代码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3612" y="132999"/>
            <a:ext cx="1476891" cy="649724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Button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43643" y="2029186"/>
            <a:ext cx="576608" cy="244972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647833" y="2279982"/>
            <a:ext cx="1137899" cy="294318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258020" y="4678056"/>
            <a:ext cx="837281" cy="378686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258020" y="5378327"/>
            <a:ext cx="762000" cy="31644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cxnSpLocks/>
            <a:stCxn id="17" idx="6"/>
            <a:endCxn id="20" idx="2"/>
          </p:cNvCxnSpPr>
          <p:nvPr/>
        </p:nvCxnSpPr>
        <p:spPr>
          <a:xfrm>
            <a:off x="3720251" y="2151672"/>
            <a:ext cx="3537769" cy="3384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cxnSpLocks/>
            <a:stCxn id="18" idx="5"/>
            <a:endCxn id="19" idx="1"/>
          </p:cNvCxnSpPr>
          <p:nvPr/>
        </p:nvCxnSpPr>
        <p:spPr>
          <a:xfrm>
            <a:off x="3619091" y="2531198"/>
            <a:ext cx="3761546" cy="2202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DB4B2B-FA25-41BA-9939-41A4F68F6EF2}"/>
              </a:ext>
            </a:extLst>
          </p:cNvPr>
          <p:cNvGrpSpPr/>
          <p:nvPr/>
        </p:nvGrpSpPr>
        <p:grpSpPr>
          <a:xfrm>
            <a:off x="6503047" y="893648"/>
            <a:ext cx="3726180" cy="2940264"/>
            <a:chOff x="6326806" y="958736"/>
            <a:chExt cx="3726180" cy="294026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26806" y="958736"/>
              <a:ext cx="3726180" cy="2940264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9188475" y="3529668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</a:rPr>
                <a:t>Artix-7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13612" y="4731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167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302443"/>
            <a:ext cx="9144000" cy="2543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13" y="1055621"/>
            <a:ext cx="2838450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57" y="1022176"/>
            <a:ext cx="4943475" cy="3057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③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Tri-Color LEDs </a:t>
            </a:r>
            <a:r>
              <a:rPr lang="zh-CN" altLang="en-US" dirty="0"/>
              <a:t>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97689" y="163356"/>
            <a:ext cx="1619480" cy="573286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</a:rPr>
              <a:t>ColorLED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202411" y="1694102"/>
            <a:ext cx="807901" cy="252046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142951" y="1901728"/>
            <a:ext cx="925344" cy="754867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104157" y="4827658"/>
            <a:ext cx="796770" cy="772864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063647" y="5793313"/>
            <a:ext cx="918303" cy="86022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20" idx="2"/>
          </p:cNvCxnSpPr>
          <p:nvPr/>
        </p:nvCxnSpPr>
        <p:spPr>
          <a:xfrm>
            <a:off x="3010312" y="1820125"/>
            <a:ext cx="4053335" cy="440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cxnSpLocks/>
            <a:stCxn id="18" idx="5"/>
            <a:endCxn id="19" idx="1"/>
          </p:cNvCxnSpPr>
          <p:nvPr/>
        </p:nvCxnSpPr>
        <p:spPr>
          <a:xfrm>
            <a:off x="2932782" y="2546047"/>
            <a:ext cx="4288059" cy="239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046175" y="102217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5521" y="2184779"/>
            <a:ext cx="2031325" cy="101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三极管基极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高电压时导通</a:t>
            </a:r>
          </a:p>
        </p:txBody>
      </p:sp>
      <p:cxnSp>
        <p:nvCxnSpPr>
          <p:cNvPr id="9" name="直接箭头连接符 8"/>
          <p:cNvCxnSpPr>
            <a:cxnSpLocks/>
            <a:stCxn id="3" idx="3"/>
          </p:cNvCxnSpPr>
          <p:nvPr/>
        </p:nvCxnSpPr>
        <p:spPr>
          <a:xfrm flipV="1">
            <a:off x="6826846" y="2184779"/>
            <a:ext cx="2177373" cy="507287"/>
          </a:xfrm>
          <a:prstGeom prst="straightConnector1">
            <a:avLst/>
          </a:prstGeom>
          <a:ln w="127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2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七段数码管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5B968B-15EA-43AC-AEE0-3A51A50C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438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946"/>
            <a:ext cx="12191999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sz="4000" dirty="0"/>
              <a:t>④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七段</a:t>
            </a:r>
            <a:r>
              <a:rPr lang="en-US" altLang="zh-CN" b="1" dirty="0">
                <a:solidFill>
                  <a:srgbClr val="FF0000"/>
                </a:solidFill>
              </a:rPr>
              <a:t>LED</a:t>
            </a:r>
            <a:r>
              <a:rPr lang="zh-CN" altLang="en-US" b="1" dirty="0">
                <a:solidFill>
                  <a:srgbClr val="FF0000"/>
                </a:solidFill>
              </a:rPr>
              <a:t>数码管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6434" y="957590"/>
            <a:ext cx="4841390" cy="1974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400" b="1" dirty="0"/>
              <a:t>共阳极</a:t>
            </a:r>
            <a:endParaRPr lang="en-US" altLang="zh-CN" sz="2400" b="1" dirty="0"/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点亮，引脚输出为低电平</a:t>
            </a:r>
            <a:r>
              <a:rPr lang="en-US" altLang="zh-CN" sz="2400" b="1" dirty="0">
                <a:solidFill>
                  <a:srgbClr val="FF0000"/>
                </a:solidFill>
              </a:rPr>
              <a:t>(0)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熄灭，引脚输出为高电平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lnSpc>
                <a:spcPct val="130000"/>
              </a:lnSpc>
              <a:buFont typeface="+mj-lt"/>
              <a:buAutoNum type="circleNumDbPlain"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共阴极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0944" y="2076537"/>
            <a:ext cx="3724893" cy="56574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50" y="2720268"/>
            <a:ext cx="4514850" cy="27527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807909" y="1426521"/>
            <a:ext cx="4841390" cy="1013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/>
              <a:t>Both the </a:t>
            </a:r>
            <a:r>
              <a:rPr lang="en-US" altLang="zh-CN" sz="2400" b="1" dirty="0">
                <a:solidFill>
                  <a:srgbClr val="0070C0"/>
                </a:solidFill>
              </a:rPr>
              <a:t>AN0..7 </a:t>
            </a:r>
            <a:r>
              <a:rPr lang="en-US" altLang="zh-CN" sz="2400" dirty="0"/>
              <a:t>and the </a:t>
            </a:r>
            <a:r>
              <a:rPr lang="en-US" altLang="zh-CN" sz="2400" b="1" dirty="0">
                <a:solidFill>
                  <a:srgbClr val="0070C0"/>
                </a:solidFill>
              </a:rPr>
              <a:t>CA..AG/DP </a:t>
            </a:r>
            <a:r>
              <a:rPr lang="en-US" altLang="zh-CN" sz="2400" dirty="0"/>
              <a:t>signals are driven </a:t>
            </a:r>
            <a:r>
              <a:rPr lang="en-US" altLang="zh-CN" sz="2400" b="1" dirty="0">
                <a:solidFill>
                  <a:srgbClr val="FF0000"/>
                </a:solidFill>
              </a:rPr>
              <a:t>low</a:t>
            </a:r>
            <a:r>
              <a:rPr lang="en-US" altLang="zh-CN" sz="2400" b="1" dirty="0"/>
              <a:t> </a:t>
            </a:r>
            <a:r>
              <a:rPr lang="en-US" altLang="zh-CN" sz="2400" dirty="0"/>
              <a:t>when active.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7638214" y="1024446"/>
            <a:ext cx="1713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AN0..7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取反了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12990" y="5792855"/>
            <a:ext cx="92078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189767"/>
              </p:ext>
            </p:extLst>
          </p:nvPr>
        </p:nvGraphicFramePr>
        <p:xfrm>
          <a:off x="5940374" y="5832775"/>
          <a:ext cx="6074958" cy="697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r:id="rId5" imgW="6270120" imgH="723600" progId="Visio.Drawing.6">
                  <p:embed/>
                </p:oleObj>
              </mc:Choice>
              <mc:Fallback>
                <p:oleObj r:id="rId5" imgW="6270120" imgH="723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374" y="5832775"/>
                        <a:ext cx="6074958" cy="6972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4408951A-A07F-4CA0-B724-154EA06E249D}"/>
              </a:ext>
            </a:extLst>
          </p:cNvPr>
          <p:cNvSpPr/>
          <p:nvPr/>
        </p:nvSpPr>
        <p:spPr>
          <a:xfrm>
            <a:off x="2652426" y="992134"/>
            <a:ext cx="2251553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NEXYS4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(DDR)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圆角矩形 2">
            <a:extLst>
              <a:ext uri="{FF2B5EF4-FFF2-40B4-BE49-F238E27FC236}">
                <a16:creationId xmlns:a16="http://schemas.microsoft.com/office/drawing/2014/main" id="{02C8F462-9317-464A-AE81-8DE749CCE8C5}"/>
              </a:ext>
            </a:extLst>
          </p:cNvPr>
          <p:cNvSpPr/>
          <p:nvPr/>
        </p:nvSpPr>
        <p:spPr>
          <a:xfrm>
            <a:off x="2024923" y="3042827"/>
            <a:ext cx="3677206" cy="1974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2">
            <a:extLst>
              <a:ext uri="{FF2B5EF4-FFF2-40B4-BE49-F238E27FC236}">
                <a16:creationId xmlns:a16="http://schemas.microsoft.com/office/drawing/2014/main" id="{B8CA5E1C-89BD-4060-A54C-5B36F896ED2B}"/>
              </a:ext>
            </a:extLst>
          </p:cNvPr>
          <p:cNvSpPr/>
          <p:nvPr/>
        </p:nvSpPr>
        <p:spPr>
          <a:xfrm>
            <a:off x="437566" y="902946"/>
            <a:ext cx="5264562" cy="15765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1701968F-3F64-4BBE-9645-85CAC82C970F}"/>
              </a:ext>
            </a:extLst>
          </p:cNvPr>
          <p:cNvSpPr/>
          <p:nvPr/>
        </p:nvSpPr>
        <p:spPr>
          <a:xfrm>
            <a:off x="3494915" y="2558076"/>
            <a:ext cx="667568" cy="408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91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610600" cy="9000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七段数码管</a:t>
            </a:r>
            <a:r>
              <a:rPr lang="en-US" altLang="zh-CN" sz="3600" dirty="0"/>
              <a:t>-</a:t>
            </a:r>
            <a:r>
              <a:rPr lang="zh-CN" altLang="en-US" sz="3600" dirty="0"/>
              <a:t>方案</a:t>
            </a:r>
            <a:r>
              <a:rPr lang="en-US" altLang="zh-CN" sz="3600" dirty="0"/>
              <a:t>1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6318" y="1078183"/>
            <a:ext cx="4148893" cy="1417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/>
              <a:t>共阳极</a:t>
            </a:r>
            <a:endParaRPr lang="en-US" altLang="zh-CN" sz="2400" b="1" dirty="0"/>
          </a:p>
          <a:p>
            <a:pPr marL="536575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点亮，引脚输出为低电平</a:t>
            </a:r>
            <a:r>
              <a:rPr lang="en-US" altLang="zh-CN" sz="2200" b="1" dirty="0"/>
              <a:t>(</a:t>
            </a:r>
            <a:r>
              <a:rPr lang="en-US" altLang="zh-CN" sz="2200" b="1" dirty="0">
                <a:solidFill>
                  <a:srgbClr val="FF0000"/>
                </a:solidFill>
              </a:rPr>
              <a:t>0</a:t>
            </a:r>
            <a:r>
              <a:rPr lang="en-US" altLang="zh-CN" sz="2200" b="1" dirty="0"/>
              <a:t>)</a:t>
            </a:r>
          </a:p>
          <a:p>
            <a:pPr marL="536575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熄灭，引脚输出为高电平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2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75" y="1369585"/>
            <a:ext cx="4069480" cy="4600282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186346"/>
              </p:ext>
            </p:extLst>
          </p:nvPr>
        </p:nvGraphicFramePr>
        <p:xfrm>
          <a:off x="494572" y="2857709"/>
          <a:ext cx="3009194" cy="3498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r:id="rId4" imgW="1117440" imgH="1292040" progId="Visio.Drawing.6">
                  <p:embed/>
                </p:oleObj>
              </mc:Choice>
              <mc:Fallback>
                <p:oleObj r:id="rId4" imgW="1117440" imgH="1292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72" y="2857709"/>
                        <a:ext cx="3009194" cy="34986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75E02253-B8F6-409C-8E55-66B220930864}"/>
              </a:ext>
            </a:extLst>
          </p:cNvPr>
          <p:cNvGrpSpPr/>
          <p:nvPr/>
        </p:nvGrpSpPr>
        <p:grpSpPr>
          <a:xfrm>
            <a:off x="8670020" y="0"/>
            <a:ext cx="3483429" cy="6858000"/>
            <a:chOff x="8670020" y="0"/>
            <a:chExt cx="3483429" cy="6858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55FB9CB-A400-4FD5-89C6-EF4612E5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0020" y="0"/>
              <a:ext cx="3483429" cy="68580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308450" y="3095847"/>
              <a:ext cx="43673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16</a:t>
              </a:r>
              <a:r>
                <a:rPr lang="zh-CN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进制七段</a:t>
              </a:r>
              <a:r>
                <a:rPr lang="zh-CN" altLang="en-US" b="1" dirty="0">
                  <a:solidFill>
                    <a:schemeClr val="accent6"/>
                  </a:solidFill>
                </a:rPr>
                <a:t>译码器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121815-0F3C-466A-A348-DF5BBD18D497}"/>
              </a:ext>
            </a:extLst>
          </p:cNvPr>
          <p:cNvGrpSpPr/>
          <p:nvPr/>
        </p:nvGrpSpPr>
        <p:grpSpPr>
          <a:xfrm>
            <a:off x="5778298" y="6082401"/>
            <a:ext cx="2311010" cy="547897"/>
            <a:chOff x="5221449" y="6070063"/>
            <a:chExt cx="2311010" cy="54789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0B08286-7383-4DD9-B86F-08EB4BCF5CDC}"/>
                </a:ext>
              </a:extLst>
            </p:cNvPr>
            <p:cNvSpPr txBox="1"/>
            <p:nvPr/>
          </p:nvSpPr>
          <p:spPr>
            <a:xfrm>
              <a:off x="5221449" y="6094740"/>
              <a:ext cx="2148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接到所有的</a:t>
              </a:r>
              <a:r>
                <a:rPr lang="en-US" altLang="zh-CN" sz="2800" dirty="0">
                  <a:solidFill>
                    <a:srgbClr val="FF0000"/>
                  </a:solidFill>
                  <a:latin typeface="7-Segment" pitchFamily="2"/>
                </a:rPr>
                <a:t> </a:t>
              </a:r>
              <a:endParaRPr lang="zh-CN" altLang="en-US" sz="2800" dirty="0">
                <a:solidFill>
                  <a:srgbClr val="FF0000"/>
                </a:solidFill>
                <a:latin typeface="7-Segment" pitchFamily="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27253AA-0290-4F8C-AD39-EC688F2D7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2990" y="6070063"/>
              <a:ext cx="379469" cy="547897"/>
            </a:xfrm>
            <a:prstGeom prst="rect">
              <a:avLst/>
            </a:prstGeom>
          </p:spPr>
        </p:pic>
      </p:grpSp>
      <p:sp>
        <p:nvSpPr>
          <p:cNvPr id="14" name="箭头: 直角上 13">
            <a:extLst>
              <a:ext uri="{FF2B5EF4-FFF2-40B4-BE49-F238E27FC236}">
                <a16:creationId xmlns:a16="http://schemas.microsoft.com/office/drawing/2014/main" id="{8862A60D-8348-49A7-ABB0-69DFD992D0C5}"/>
              </a:ext>
            </a:extLst>
          </p:cNvPr>
          <p:cNvSpPr/>
          <p:nvPr/>
        </p:nvSpPr>
        <p:spPr>
          <a:xfrm flipH="1">
            <a:off x="5257006" y="5969867"/>
            <a:ext cx="511217" cy="469585"/>
          </a:xfrm>
          <a:prstGeom prst="bent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C264FEC-2070-43F0-B600-E709E43C43B0}"/>
              </a:ext>
            </a:extLst>
          </p:cNvPr>
          <p:cNvSpPr/>
          <p:nvPr/>
        </p:nvSpPr>
        <p:spPr>
          <a:xfrm>
            <a:off x="5020785" y="4033458"/>
            <a:ext cx="667568" cy="19364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8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NEXYS 4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5B968B-15EA-43AC-AEE0-3A51A50C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</a:t>
            </a:fld>
            <a:r>
              <a:rPr lang="zh-CN" altLang="en-US"/>
              <a:t> </a:t>
            </a:r>
            <a:r>
              <a:rPr lang="en-US" altLang="zh-CN"/>
              <a:t>/ 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32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270120" cy="900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七段数码管</a:t>
            </a:r>
            <a:r>
              <a:rPr lang="en-US" altLang="zh-CN" sz="4000" dirty="0"/>
              <a:t>-</a:t>
            </a:r>
            <a:r>
              <a:rPr lang="zh-CN" altLang="en-US" sz="4000" dirty="0"/>
              <a:t>方案</a:t>
            </a:r>
            <a:r>
              <a:rPr lang="en-US" altLang="zh-CN" sz="4000" dirty="0"/>
              <a:t>1</a:t>
            </a:r>
            <a:endParaRPr lang="zh-CN" altLang="en-US" sz="4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265886" y="445270"/>
            <a:ext cx="1360652" cy="2477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47538" y="133266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都显示同一个数字？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0987" y="163357"/>
            <a:ext cx="2228367" cy="573286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</a:rPr>
              <a:t>7SegmentLED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1DF334-EFDB-401F-8B33-D4DBFF5F4896}"/>
              </a:ext>
            </a:extLst>
          </p:cNvPr>
          <p:cNvGrpSpPr/>
          <p:nvPr/>
        </p:nvGrpSpPr>
        <p:grpSpPr>
          <a:xfrm>
            <a:off x="8670020" y="0"/>
            <a:ext cx="3483429" cy="6858000"/>
            <a:chOff x="8670020" y="0"/>
            <a:chExt cx="3483429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F01E50E-DA23-4D6C-B3D8-7A7F22829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0020" y="0"/>
              <a:ext cx="3483429" cy="6858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921B07-D987-48F0-AC03-6852313AB99B}"/>
                </a:ext>
              </a:extLst>
            </p:cNvPr>
            <p:cNvSpPr txBox="1"/>
            <p:nvPr/>
          </p:nvSpPr>
          <p:spPr>
            <a:xfrm>
              <a:off x="9308450" y="3095847"/>
              <a:ext cx="43673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16</a:t>
              </a:r>
              <a:r>
                <a:rPr lang="zh-CN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进制七段</a:t>
              </a:r>
              <a:r>
                <a:rPr lang="zh-CN" altLang="en-US" b="1" dirty="0">
                  <a:solidFill>
                    <a:schemeClr val="accent6"/>
                  </a:solidFill>
                </a:rPr>
                <a:t>译码器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461B576-0A11-4C42-8C89-D111285BA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6" y="2453273"/>
            <a:ext cx="8521111" cy="4343914"/>
          </a:xfrm>
          <a:prstGeom prst="rect">
            <a:avLst/>
          </a:prstGeom>
        </p:spPr>
      </p:pic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4F77FEF4-7B2B-4C6A-8841-403E3B34C442}"/>
              </a:ext>
            </a:extLst>
          </p:cNvPr>
          <p:cNvCxnSpPr>
            <a:cxnSpLocks/>
          </p:cNvCxnSpPr>
          <p:nvPr/>
        </p:nvCxnSpPr>
        <p:spPr>
          <a:xfrm flipH="1">
            <a:off x="5736735" y="1940419"/>
            <a:ext cx="3708000" cy="2448000"/>
          </a:xfrm>
          <a:prstGeom prst="curvedConnector2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E67D5017-1349-4D96-A1B6-3F4EA03292C2}"/>
              </a:ext>
            </a:extLst>
          </p:cNvPr>
          <p:cNvSpPr/>
          <p:nvPr/>
        </p:nvSpPr>
        <p:spPr>
          <a:xfrm>
            <a:off x="5667796" y="4393344"/>
            <a:ext cx="178904" cy="1388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C0A3D5B-E8D2-401C-96D7-3FA3874297D8}"/>
              </a:ext>
            </a:extLst>
          </p:cNvPr>
          <p:cNvSpPr/>
          <p:nvPr/>
        </p:nvSpPr>
        <p:spPr>
          <a:xfrm>
            <a:off x="9504155" y="1801187"/>
            <a:ext cx="2649294" cy="254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61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08F9B518-6287-4C74-8010-51E6ADD3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73" y="1399168"/>
            <a:ext cx="4709502" cy="35797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0"/>
            <a:ext cx="10697918" cy="9000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zh-CN" altLang="en-US" b="1" dirty="0">
                <a:solidFill>
                  <a:srgbClr val="FF0000"/>
                </a:solidFill>
              </a:rPr>
              <a:t>段数码管 </a:t>
            </a:r>
            <a:r>
              <a:rPr lang="en-US" altLang="zh-CN" sz="4000" dirty="0"/>
              <a:t>- </a:t>
            </a:r>
            <a:r>
              <a:rPr lang="zh-CN" altLang="en-US" sz="4000" dirty="0"/>
              <a:t>方案</a:t>
            </a:r>
            <a:r>
              <a:rPr lang="en-US" altLang="zh-CN" sz="4000" dirty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73454" y="6356352"/>
            <a:ext cx="865896" cy="365125"/>
          </a:xfrm>
        </p:spPr>
        <p:txBody>
          <a:bodyPr/>
          <a:lstStyle/>
          <a:p>
            <a:fld id="{36563E93-EDB8-41EF-8BED-B51601E56618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90990" y="8572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B050"/>
                </a:solidFill>
              </a:rPr>
              <a:t>顶层文件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5" y="5376863"/>
            <a:ext cx="857250" cy="11620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54923" y="5376863"/>
            <a:ext cx="1116281" cy="116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Hex7Seg</a:t>
            </a:r>
            <a:endParaRPr lang="zh-CN" altLang="en-US" b="1" dirty="0"/>
          </a:p>
        </p:txBody>
      </p:sp>
      <p:cxnSp>
        <p:nvCxnSpPr>
          <p:cNvPr id="11" name="直接箭头连接符 10"/>
          <p:cNvCxnSpPr>
            <a:endCxn id="9" idx="1"/>
          </p:cNvCxnSpPr>
          <p:nvPr/>
        </p:nvCxnSpPr>
        <p:spPr>
          <a:xfrm flipV="1">
            <a:off x="4125530" y="5957888"/>
            <a:ext cx="6293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8" idx="1"/>
          </p:cNvCxnSpPr>
          <p:nvPr/>
        </p:nvCxnSpPr>
        <p:spPr>
          <a:xfrm>
            <a:off x="5871203" y="5957888"/>
            <a:ext cx="8211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4315536" y="5830784"/>
            <a:ext cx="154379" cy="2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6211947" y="5827260"/>
            <a:ext cx="154379" cy="2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174165" y="563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088493" y="563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3376575" y="5757832"/>
                <a:ext cx="721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1" i="1" dirty="0">
                          <a:latin typeface="Cambria Math" panose="02040503050406030204" pitchFamily="18" charset="0"/>
                        </a:rPr>
                        <m:t>data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575" y="5757832"/>
                <a:ext cx="72167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903642" y="599240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42" y="5992403"/>
                <a:ext cx="726481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3988619D-FE43-4A0D-8924-C977409FD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48" y="2122108"/>
            <a:ext cx="3221246" cy="216636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7D6254B-F033-4ADA-ACBE-71BE8E39DD34}"/>
              </a:ext>
            </a:extLst>
          </p:cNvPr>
          <p:cNvSpPr/>
          <p:nvPr/>
        </p:nvSpPr>
        <p:spPr>
          <a:xfrm>
            <a:off x="4469915" y="4333208"/>
            <a:ext cx="3416057" cy="326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959A0C9-60BD-4D0A-9E7D-F9CA75EA992B}"/>
              </a:ext>
            </a:extLst>
          </p:cNvPr>
          <p:cNvSpPr txBox="1"/>
          <p:nvPr/>
        </p:nvSpPr>
        <p:spPr>
          <a:xfrm>
            <a:off x="230988" y="163357"/>
            <a:ext cx="1568692" cy="573286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</a:rPr>
              <a:t>Hex7Seg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C56B3AB-B5A5-4F83-84AD-96D0913CC4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7193" y="0"/>
            <a:ext cx="3659316" cy="6858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6D06F8C-6ACC-4BFB-B1F2-F3DF3EE6A8A2}"/>
              </a:ext>
            </a:extLst>
          </p:cNvPr>
          <p:cNvSpPr txBox="1"/>
          <p:nvPr/>
        </p:nvSpPr>
        <p:spPr>
          <a:xfrm>
            <a:off x="9211809" y="3068539"/>
            <a:ext cx="436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16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进制七段</a:t>
            </a:r>
            <a:r>
              <a:rPr lang="zh-CN" altLang="en-US" b="1" dirty="0">
                <a:solidFill>
                  <a:schemeClr val="accent6"/>
                </a:solidFill>
              </a:rPr>
              <a:t>译码器</a:t>
            </a: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44242DDF-F052-4927-84D2-6F904C59322E}"/>
              </a:ext>
            </a:extLst>
          </p:cNvPr>
          <p:cNvCxnSpPr>
            <a:cxnSpLocks/>
          </p:cNvCxnSpPr>
          <p:nvPr/>
        </p:nvCxnSpPr>
        <p:spPr>
          <a:xfrm flipH="1">
            <a:off x="6717186" y="207000"/>
            <a:ext cx="2844000" cy="4068000"/>
          </a:xfrm>
          <a:prstGeom prst="curvedConnector2">
            <a:avLst/>
          </a:prstGeom>
          <a:ln w="19050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802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37"/>
            <a:ext cx="10254744" cy="7920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七段数码管 </a:t>
            </a:r>
            <a:r>
              <a:rPr lang="en-US" altLang="zh-CN" sz="3600" dirty="0"/>
              <a:t>- </a:t>
            </a:r>
            <a:r>
              <a:rPr lang="zh-CN" altLang="en-US" sz="3600" dirty="0"/>
              <a:t>方案</a:t>
            </a:r>
            <a:r>
              <a:rPr lang="en-US" altLang="zh-CN" sz="3600" dirty="0"/>
              <a:t>3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53799" y="1525374"/>
            <a:ext cx="2702815" cy="4750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27372" y="1379123"/>
            <a:ext cx="2880917" cy="523220"/>
          </a:xfrm>
          <a:prstGeom prst="wedgeRectCallout">
            <a:avLst>
              <a:gd name="adj1" fmla="val -76168"/>
              <a:gd name="adj2" fmla="val 24332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6"/>
                </a:solidFill>
              </a:rPr>
              <a:t>只显示右侧第</a:t>
            </a:r>
            <a:r>
              <a:rPr lang="en-US" altLang="zh-CN" sz="2800" b="1" dirty="0">
                <a:solidFill>
                  <a:schemeClr val="accent6"/>
                </a:solidFill>
              </a:rPr>
              <a:t>2</a:t>
            </a:r>
            <a:r>
              <a:rPr lang="zh-CN" altLang="en-US" sz="2800" b="1" dirty="0">
                <a:solidFill>
                  <a:schemeClr val="accent6"/>
                </a:solidFill>
              </a:rPr>
              <a:t>个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F6570EA-CFC4-4359-B3D8-4867A4AA6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475" y="0"/>
            <a:ext cx="3732835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A39260-6464-4904-AEAA-CE242361DC12}"/>
              </a:ext>
            </a:extLst>
          </p:cNvPr>
          <p:cNvSpPr txBox="1"/>
          <p:nvPr/>
        </p:nvSpPr>
        <p:spPr>
          <a:xfrm>
            <a:off x="9176625" y="3320769"/>
            <a:ext cx="436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16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进制七段</a:t>
            </a:r>
            <a:r>
              <a:rPr lang="zh-CN" altLang="en-US" b="1" dirty="0">
                <a:solidFill>
                  <a:schemeClr val="accent6"/>
                </a:solidFill>
              </a:rPr>
              <a:t>译码器</a:t>
            </a:r>
          </a:p>
        </p:txBody>
      </p:sp>
      <p:sp>
        <p:nvSpPr>
          <p:cNvPr id="6" name="椭圆 5"/>
          <p:cNvSpPr/>
          <p:nvPr/>
        </p:nvSpPr>
        <p:spPr>
          <a:xfrm>
            <a:off x="9103231" y="1246379"/>
            <a:ext cx="3029050" cy="4257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3EEE1C-D4CA-47E1-8704-05A731360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6" t="19046" r="39850" b="76599"/>
          <a:stretch/>
        </p:blipFill>
        <p:spPr>
          <a:xfrm>
            <a:off x="442133" y="1222375"/>
            <a:ext cx="4388393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4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343786" cy="792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方案</a:t>
            </a:r>
            <a:r>
              <a:rPr lang="en-US" altLang="zh-CN" sz="3600" dirty="0"/>
              <a:t>4</a:t>
            </a:r>
            <a:r>
              <a:rPr lang="zh-CN" altLang="en-US" sz="3600" dirty="0"/>
              <a:t>：</a:t>
            </a:r>
            <a:r>
              <a:rPr lang="zh-CN" altLang="en-US" sz="4000" b="1" dirty="0">
                <a:solidFill>
                  <a:srgbClr val="FF0000"/>
                </a:solidFill>
              </a:rPr>
              <a:t>复用</a:t>
            </a:r>
            <a:r>
              <a:rPr lang="zh-CN" altLang="en-US" sz="4000" dirty="0"/>
              <a:t>七段数码管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23</a:t>
            </a:fld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3C00DFB-CB54-4A66-8B00-86037E9A4895}"/>
              </a:ext>
            </a:extLst>
          </p:cNvPr>
          <p:cNvGrpSpPr/>
          <p:nvPr/>
        </p:nvGrpSpPr>
        <p:grpSpPr>
          <a:xfrm>
            <a:off x="280962" y="1041639"/>
            <a:ext cx="2168096" cy="1148710"/>
            <a:chOff x="1915886" y="1011211"/>
            <a:chExt cx="2168096" cy="114871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90"/>
            <a:stretch/>
          </p:blipFill>
          <p:spPr>
            <a:xfrm>
              <a:off x="1915886" y="1011211"/>
              <a:ext cx="2168096" cy="1148710"/>
            </a:xfrm>
            <a:prstGeom prst="rect">
              <a:avLst/>
            </a:prstGeom>
          </p:spPr>
        </p:pic>
        <p:sp>
          <p:nvSpPr>
            <p:cNvPr id="14" name="椭圆 13"/>
            <p:cNvSpPr/>
            <p:nvPr/>
          </p:nvSpPr>
          <p:spPr>
            <a:xfrm>
              <a:off x="3115295" y="1448790"/>
              <a:ext cx="285007" cy="5225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75A31C4-7DA4-4489-908F-09D883BB1B2A}"/>
              </a:ext>
            </a:extLst>
          </p:cNvPr>
          <p:cNvGrpSpPr/>
          <p:nvPr/>
        </p:nvGrpSpPr>
        <p:grpSpPr>
          <a:xfrm>
            <a:off x="280962" y="2290394"/>
            <a:ext cx="2168096" cy="1148711"/>
            <a:chOff x="4485176" y="1000206"/>
            <a:chExt cx="2168096" cy="11487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85176" y="1000206"/>
              <a:ext cx="2168096" cy="1148711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5892141" y="1448790"/>
              <a:ext cx="285007" cy="5225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9B9DD15-1BD3-4943-A767-EDF04DEAA889}"/>
              </a:ext>
            </a:extLst>
          </p:cNvPr>
          <p:cNvGrpSpPr/>
          <p:nvPr/>
        </p:nvGrpSpPr>
        <p:grpSpPr>
          <a:xfrm>
            <a:off x="280962" y="3539150"/>
            <a:ext cx="2168096" cy="1108441"/>
            <a:chOff x="1915887" y="2232563"/>
            <a:chExt cx="2168096" cy="110844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90"/>
            <a:stretch/>
          </p:blipFill>
          <p:spPr>
            <a:xfrm>
              <a:off x="1915887" y="2232563"/>
              <a:ext cx="2168096" cy="1108441"/>
            </a:xfrm>
            <a:prstGeom prst="rect">
              <a:avLst/>
            </a:prstGeom>
          </p:spPr>
        </p:pic>
        <p:sp>
          <p:nvSpPr>
            <p:cNvPr id="16" name="椭圆 15"/>
            <p:cNvSpPr/>
            <p:nvPr/>
          </p:nvSpPr>
          <p:spPr>
            <a:xfrm>
              <a:off x="3647706" y="2686773"/>
              <a:ext cx="285007" cy="5225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15CBACC-9B6F-437E-89AD-09CE6712DD65}"/>
              </a:ext>
            </a:extLst>
          </p:cNvPr>
          <p:cNvGrpSpPr/>
          <p:nvPr/>
        </p:nvGrpSpPr>
        <p:grpSpPr>
          <a:xfrm>
            <a:off x="280962" y="4747635"/>
            <a:ext cx="2168096" cy="1089665"/>
            <a:chOff x="4485177" y="2218732"/>
            <a:chExt cx="2168096" cy="108966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85177" y="2218732"/>
              <a:ext cx="2168096" cy="1089665"/>
            </a:xfrm>
            <a:prstGeom prst="rect">
              <a:avLst/>
            </a:prstGeom>
          </p:spPr>
        </p:pic>
        <p:sp>
          <p:nvSpPr>
            <p:cNvPr id="17" name="椭圆 16"/>
            <p:cNvSpPr/>
            <p:nvPr/>
          </p:nvSpPr>
          <p:spPr>
            <a:xfrm>
              <a:off x="6349314" y="2660597"/>
              <a:ext cx="285007" cy="5225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4033" y="6090474"/>
            <a:ext cx="236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0C0"/>
                </a:solidFill>
              </a:rPr>
              <a:t>拨码开关控制哪个数码管亮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00343" y="109357"/>
            <a:ext cx="1487584" cy="573286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dirty="0">
                <a:solidFill>
                  <a:schemeClr val="tx1"/>
                </a:solidFill>
              </a:rPr>
              <a:t>mux7seg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1488776-608D-4F8D-AF2A-10BBF2B63EDA}"/>
              </a:ext>
            </a:extLst>
          </p:cNvPr>
          <p:cNvGrpSpPr/>
          <p:nvPr/>
        </p:nvGrpSpPr>
        <p:grpSpPr>
          <a:xfrm>
            <a:off x="3215422" y="3195997"/>
            <a:ext cx="4896565" cy="3554169"/>
            <a:chOff x="3040655" y="866616"/>
            <a:chExt cx="4896565" cy="3554169"/>
          </a:xfrm>
        </p:grpSpPr>
        <p:grpSp>
          <p:nvGrpSpPr>
            <p:cNvPr id="7" name="组合 6"/>
            <p:cNvGrpSpPr/>
            <p:nvPr/>
          </p:nvGrpSpPr>
          <p:grpSpPr>
            <a:xfrm>
              <a:off x="3040655" y="866616"/>
              <a:ext cx="4896565" cy="3538365"/>
              <a:chOff x="213755" y="3319635"/>
              <a:chExt cx="4896565" cy="3538365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755" y="3319635"/>
                <a:ext cx="4896565" cy="3538365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2937426" y="4469602"/>
                <a:ext cx="8981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Hex7Seg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029981" y="4143786"/>
              <a:ext cx="68204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SW[3:0]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45867" y="3306989"/>
              <a:ext cx="5297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SW2s</a:t>
              </a:r>
              <a:endParaRPr lang="zh-CN" altLang="en-US" dirty="0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E1871099-B4EB-4F0D-928D-21C64F6C5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667" y="0"/>
            <a:ext cx="3652345" cy="685800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9145248" y="2754848"/>
            <a:ext cx="2743199" cy="8349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cxnSpLocks/>
          </p:cNvCxnSpPr>
          <p:nvPr/>
        </p:nvCxnSpPr>
        <p:spPr>
          <a:xfrm flipH="1">
            <a:off x="5204748" y="3558538"/>
            <a:ext cx="3949425" cy="2061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19">
            <a:extLst>
              <a:ext uri="{FF2B5EF4-FFF2-40B4-BE49-F238E27FC236}">
                <a16:creationId xmlns:a16="http://schemas.microsoft.com/office/drawing/2014/main" id="{FDD41D3C-4159-4BAD-9FEF-BAF55B22D0D2}"/>
              </a:ext>
            </a:extLst>
          </p:cNvPr>
          <p:cNvSpPr/>
          <p:nvPr/>
        </p:nvSpPr>
        <p:spPr>
          <a:xfrm>
            <a:off x="9154173" y="4011435"/>
            <a:ext cx="2743200" cy="1938757"/>
          </a:xfrm>
          <a:prstGeom prst="roundRect">
            <a:avLst>
              <a:gd name="adj" fmla="val 110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0" name="表格 23">
            <a:extLst>
              <a:ext uri="{FF2B5EF4-FFF2-40B4-BE49-F238E27FC236}">
                <a16:creationId xmlns:a16="http://schemas.microsoft.com/office/drawing/2014/main" id="{6338052F-227F-4AB5-A810-3FA0233CF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41023"/>
              </p:ext>
            </p:extLst>
          </p:nvPr>
        </p:nvGraphicFramePr>
        <p:xfrm>
          <a:off x="3215422" y="933934"/>
          <a:ext cx="4241226" cy="193081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706871">
                  <a:extLst>
                    <a:ext uri="{9D8B030D-6E8A-4147-A177-3AD203B41FA5}">
                      <a16:colId xmlns:a16="http://schemas.microsoft.com/office/drawing/2014/main" val="3401450024"/>
                    </a:ext>
                  </a:extLst>
                </a:gridCol>
                <a:gridCol w="706871">
                  <a:extLst>
                    <a:ext uri="{9D8B030D-6E8A-4147-A177-3AD203B41FA5}">
                      <a16:colId xmlns:a16="http://schemas.microsoft.com/office/drawing/2014/main" val="1342980573"/>
                    </a:ext>
                  </a:extLst>
                </a:gridCol>
                <a:gridCol w="706871">
                  <a:extLst>
                    <a:ext uri="{9D8B030D-6E8A-4147-A177-3AD203B41FA5}">
                      <a16:colId xmlns:a16="http://schemas.microsoft.com/office/drawing/2014/main" val="212552552"/>
                    </a:ext>
                  </a:extLst>
                </a:gridCol>
                <a:gridCol w="706871">
                  <a:extLst>
                    <a:ext uri="{9D8B030D-6E8A-4147-A177-3AD203B41FA5}">
                      <a16:colId xmlns:a16="http://schemas.microsoft.com/office/drawing/2014/main" val="1440326510"/>
                    </a:ext>
                  </a:extLst>
                </a:gridCol>
                <a:gridCol w="706871">
                  <a:extLst>
                    <a:ext uri="{9D8B030D-6E8A-4147-A177-3AD203B41FA5}">
                      <a16:colId xmlns:a16="http://schemas.microsoft.com/office/drawing/2014/main" val="3732141451"/>
                    </a:ext>
                  </a:extLst>
                </a:gridCol>
                <a:gridCol w="706871">
                  <a:extLst>
                    <a:ext uri="{9D8B030D-6E8A-4147-A177-3AD203B41FA5}">
                      <a16:colId xmlns:a16="http://schemas.microsoft.com/office/drawing/2014/main" val="3583427718"/>
                    </a:ext>
                  </a:extLst>
                </a:gridCol>
              </a:tblGrid>
              <a:tr h="425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SW[3]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SW[2]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SW[1]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SW[0]</a:t>
                      </a:r>
                      <a:endParaRPr lang="zh-CN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accent2"/>
                          </a:solidFill>
                        </a:rPr>
                        <a:t>s[1]</a:t>
                      </a:r>
                      <a:endParaRPr lang="zh-CN" alt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accent2"/>
                          </a:solidFill>
                        </a:rPr>
                        <a:t>s[0]</a:t>
                      </a:r>
                      <a:endParaRPr lang="zh-CN" alt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583695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14541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022602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165572"/>
                  </a:ext>
                </a:extLst>
              </a:tr>
              <a:tr h="37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97905"/>
                  </a:ext>
                </a:extLst>
              </a:tr>
            </a:tbl>
          </a:graphicData>
        </a:graphic>
      </p:graphicFrame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252864E-4484-43DB-8D8C-2B457A962007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456648" y="1899342"/>
            <a:ext cx="1688600" cy="907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97"/>
            <a:ext cx="12192000" cy="9000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手工</a:t>
            </a:r>
            <a:r>
              <a:rPr lang="zh-CN" altLang="en-US" sz="4000" dirty="0">
                <a:solidFill>
                  <a:srgbClr val="FF0000"/>
                </a:solidFill>
              </a:rPr>
              <a:t>复用      </a:t>
            </a:r>
            <a:r>
              <a:rPr lang="zh-CN" altLang="en-US" sz="4000" b="1" dirty="0">
                <a:solidFill>
                  <a:srgbClr val="FF0000"/>
                </a:solidFill>
              </a:rPr>
              <a:t>  </a:t>
            </a:r>
            <a:r>
              <a:rPr lang="en-US" altLang="zh-CN" sz="4000" i="1" dirty="0"/>
              <a:t>vs</a:t>
            </a:r>
            <a:r>
              <a:rPr lang="en-US" altLang="zh-CN" sz="4000" b="1" dirty="0">
                <a:solidFill>
                  <a:srgbClr val="FF0000"/>
                </a:solidFill>
              </a:rPr>
              <a:t>        </a:t>
            </a:r>
            <a:r>
              <a:rPr lang="zh-CN" altLang="en-US" sz="4000" b="1" dirty="0">
                <a:solidFill>
                  <a:srgbClr val="FF0000"/>
                </a:solidFill>
              </a:rPr>
              <a:t>分时复用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997" y="1011211"/>
            <a:ext cx="2251164" cy="1148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787" y="1000206"/>
            <a:ext cx="2168096" cy="11487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998" y="2232563"/>
            <a:ext cx="2251164" cy="11084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788" y="2218732"/>
            <a:ext cx="2168096" cy="108966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1577406" y="1448790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11752" y="1448790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109817" y="2686773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668925" y="2660597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46488" y="3497767"/>
            <a:ext cx="4300470" cy="3300859"/>
            <a:chOff x="-382349" y="3319635"/>
            <a:chExt cx="5492669" cy="35383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2349" y="3319635"/>
              <a:ext cx="5492669" cy="353836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727102" y="4469602"/>
              <a:ext cx="920837" cy="296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</a:rPr>
                <a:t>Hex7Seg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5374" y="1047196"/>
            <a:ext cx="3286221" cy="169788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31C5855-BE69-4317-9833-B18482E0DB60}"/>
              </a:ext>
            </a:extLst>
          </p:cNvPr>
          <p:cNvGrpSpPr/>
          <p:nvPr/>
        </p:nvGrpSpPr>
        <p:grpSpPr>
          <a:xfrm>
            <a:off x="6888552" y="3418744"/>
            <a:ext cx="4871474" cy="3302733"/>
            <a:chOff x="6232201" y="3418744"/>
            <a:chExt cx="4871474" cy="330273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201" y="3418744"/>
              <a:ext cx="4871474" cy="3302733"/>
            </a:xfrm>
            <a:prstGeom prst="rect">
              <a:avLst/>
            </a:prstGeom>
          </p:spPr>
        </p:pic>
        <p:sp>
          <p:nvSpPr>
            <p:cNvPr id="20" name="椭圆 19"/>
            <p:cNvSpPr/>
            <p:nvPr/>
          </p:nvSpPr>
          <p:spPr>
            <a:xfrm>
              <a:off x="6437248" y="5674289"/>
              <a:ext cx="285007" cy="5225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370558" y="5709915"/>
              <a:ext cx="651245" cy="405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854461" y="5236254"/>
              <a:ext cx="800429" cy="7828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403723" y="2850013"/>
            <a:ext cx="3379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用</a:t>
            </a:r>
            <a:r>
              <a:rPr lang="en-US" altLang="zh-CN" sz="2000" b="1" dirty="0" err="1">
                <a:solidFill>
                  <a:srgbClr val="00B050"/>
                </a:solidFill>
              </a:rPr>
              <a:t>clk</a:t>
            </a:r>
            <a:r>
              <a:rPr lang="zh-CN" altLang="en-US" sz="2000" dirty="0">
                <a:solidFill>
                  <a:srgbClr val="00B050"/>
                </a:solidFill>
              </a:rPr>
              <a:t>快速、反复代替</a:t>
            </a:r>
            <a:r>
              <a:rPr lang="en-US" altLang="zh-CN" sz="2000" b="1" dirty="0">
                <a:solidFill>
                  <a:srgbClr val="00B050"/>
                </a:solidFill>
              </a:rPr>
              <a:t>SW[3:0]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76180" y="6538914"/>
            <a:ext cx="68204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SW[3:0]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870509" y="5782195"/>
            <a:ext cx="473206" cy="2462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SW2s</a:t>
            </a:r>
            <a:endParaRPr lang="zh-CN" altLang="en-US" sz="12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EEBD3FC-E2ED-4967-BDC2-3FC2DF3C17C8}"/>
              </a:ext>
            </a:extLst>
          </p:cNvPr>
          <p:cNvCxnSpPr/>
          <p:nvPr/>
        </p:nvCxnSpPr>
        <p:spPr>
          <a:xfrm>
            <a:off x="6081039" y="901197"/>
            <a:ext cx="0" cy="5956803"/>
          </a:xfrm>
          <a:prstGeom prst="line">
            <a:avLst/>
          </a:prstGeom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19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1C55162-5B5D-4859-9D6D-4757CB3FB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8872" y="844404"/>
            <a:ext cx="4163305" cy="47978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E1D857-E554-4EAD-B34E-D84D93165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37" y="799756"/>
            <a:ext cx="4905859" cy="60582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757"/>
            <a:ext cx="12191999" cy="792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方案</a:t>
            </a:r>
            <a:r>
              <a:rPr lang="en-US" altLang="zh-CN" dirty="0"/>
              <a:t>5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分时显示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3450" y="822180"/>
            <a:ext cx="2996558" cy="154822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011505" y="2428205"/>
            <a:ext cx="3135795" cy="93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zh-CN" altLang="en-US" sz="2000" dirty="0">
                <a:solidFill>
                  <a:srgbClr val="FF0000"/>
                </a:solidFill>
              </a:rPr>
              <a:t>个七段数码管分别显示，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每个数字每秒刷新</a:t>
            </a:r>
            <a:r>
              <a:rPr lang="en-US" altLang="zh-CN" sz="2400" dirty="0">
                <a:solidFill>
                  <a:srgbClr val="FF0000"/>
                </a:solidFill>
              </a:rPr>
              <a:t>190</a:t>
            </a:r>
            <a:r>
              <a:rPr lang="zh-CN" altLang="en-US" sz="2000" dirty="0">
                <a:solidFill>
                  <a:srgbClr val="FF0000"/>
                </a:solidFill>
              </a:rPr>
              <a:t>次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8672775" y="1105134"/>
            <a:ext cx="3360279" cy="2217008"/>
          </a:xfrm>
          <a:prstGeom prst="roundRect">
            <a:avLst>
              <a:gd name="adj" fmla="val 10810"/>
            </a:avLst>
          </a:prstGeom>
          <a:noFill/>
          <a:ln w="28575">
            <a:solidFill>
              <a:srgbClr val="00B050">
                <a:alpha val="7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8689605" y="3775055"/>
            <a:ext cx="3455504" cy="903532"/>
          </a:xfrm>
          <a:prstGeom prst="roundRect">
            <a:avLst>
              <a:gd name="adj" fmla="val 10810"/>
            </a:avLst>
          </a:prstGeom>
          <a:noFill/>
          <a:ln w="28575">
            <a:solidFill>
              <a:srgbClr val="FF0000">
                <a:alpha val="7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742337" y="4740294"/>
            <a:ext cx="3234018" cy="2086020"/>
          </a:xfrm>
          <a:prstGeom prst="roundRect">
            <a:avLst>
              <a:gd name="adj" fmla="val 10810"/>
            </a:avLst>
          </a:prstGeom>
          <a:noFill/>
          <a:ln w="28575">
            <a:solidFill>
              <a:schemeClr val="accent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24" y="4175240"/>
            <a:ext cx="3647004" cy="266527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90056" y="6018990"/>
            <a:ext cx="443175" cy="320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341674" y="5647617"/>
            <a:ext cx="597668" cy="5961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587521" y="3918607"/>
            <a:ext cx="3774059" cy="304880"/>
          </a:xfrm>
          <a:prstGeom prst="roundRect">
            <a:avLst>
              <a:gd name="adj" fmla="val 26575"/>
            </a:avLst>
          </a:prstGeom>
          <a:noFill/>
          <a:ln w="38100">
            <a:solidFill>
              <a:schemeClr val="bg1">
                <a:lumMod val="50000"/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A759D5-7696-4E65-B8E8-8B0E160448C7}"/>
              </a:ext>
            </a:extLst>
          </p:cNvPr>
          <p:cNvSpPr/>
          <p:nvPr/>
        </p:nvSpPr>
        <p:spPr>
          <a:xfrm>
            <a:off x="5585280" y="4582685"/>
            <a:ext cx="680884" cy="10103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C1A4DBD-5844-4248-B02C-17CEE0DB988C}"/>
              </a:ext>
            </a:extLst>
          </p:cNvPr>
          <p:cNvSpPr txBox="1"/>
          <p:nvPr/>
        </p:nvSpPr>
        <p:spPr>
          <a:xfrm>
            <a:off x="185842" y="113654"/>
            <a:ext cx="1306369" cy="573286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dirty="0">
                <a:solidFill>
                  <a:schemeClr val="tx1"/>
                </a:solidFill>
              </a:rPr>
              <a:t>x7seg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0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927F40E-0AED-489B-B897-CA971EB54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7289" y="800693"/>
            <a:ext cx="4692080" cy="58578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792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方案</a:t>
            </a:r>
            <a:r>
              <a:rPr lang="en-US" altLang="zh-CN" dirty="0"/>
              <a:t>5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分时显示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8131" y="4989530"/>
            <a:ext cx="2802539" cy="14479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37421" y="1768121"/>
            <a:ext cx="200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rgbClr val="00B050"/>
                </a:solidFill>
              </a:rPr>
              <a:t>顶层文件</a:t>
            </a:r>
            <a:endParaRPr lang="zh-CN" altLang="en-US" sz="2800" b="1" spc="300" dirty="0">
              <a:solidFill>
                <a:srgbClr val="00B05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60BB6-3780-4D04-99BD-824232DC273D}"/>
              </a:ext>
            </a:extLst>
          </p:cNvPr>
          <p:cNvGrpSpPr/>
          <p:nvPr/>
        </p:nvGrpSpPr>
        <p:grpSpPr>
          <a:xfrm>
            <a:off x="375717" y="1493963"/>
            <a:ext cx="3989279" cy="5065161"/>
            <a:chOff x="375717" y="1493963"/>
            <a:chExt cx="3989279" cy="5065161"/>
          </a:xfrm>
        </p:grpSpPr>
        <p:sp>
          <p:nvSpPr>
            <p:cNvPr id="12" name="文本框 8">
              <a:extLst>
                <a:ext uri="{FF2B5EF4-FFF2-40B4-BE49-F238E27FC236}">
                  <a16:creationId xmlns:a16="http://schemas.microsoft.com/office/drawing/2014/main" id="{D37D71C8-C723-44C4-82A0-922966217452}"/>
                </a:ext>
              </a:extLst>
            </p:cNvPr>
            <p:cNvSpPr txBox="1"/>
            <p:nvPr/>
          </p:nvSpPr>
          <p:spPr>
            <a:xfrm>
              <a:off x="375717" y="5985838"/>
              <a:ext cx="3989279" cy="573286"/>
            </a:xfrm>
            <a:prstGeom prst="flowChartDocument">
              <a:avLst/>
            </a:prstGeom>
            <a:solidFill>
              <a:srgbClr val="F5E4D0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 b="0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77699E7-87D9-43AE-882B-0615A111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717" y="1493963"/>
              <a:ext cx="3989279" cy="4854212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D521501-FD0A-41D0-A49E-57067D742289}"/>
              </a:ext>
            </a:extLst>
          </p:cNvPr>
          <p:cNvSpPr txBox="1"/>
          <p:nvPr/>
        </p:nvSpPr>
        <p:spPr>
          <a:xfrm>
            <a:off x="185842" y="130484"/>
            <a:ext cx="1306369" cy="573286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dirty="0">
                <a:solidFill>
                  <a:schemeClr val="tx1"/>
                </a:solidFill>
              </a:rPr>
              <a:t>x7seg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F36AFBD7-2474-40F1-9602-FD53A44986C2}"/>
              </a:ext>
            </a:extLst>
          </p:cNvPr>
          <p:cNvSpPr/>
          <p:nvPr/>
        </p:nvSpPr>
        <p:spPr>
          <a:xfrm flipH="1">
            <a:off x="4381774" y="4372411"/>
            <a:ext cx="1935557" cy="162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942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445BE61-1E88-4D26-8FC4-2C383C978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3777" y="948848"/>
            <a:ext cx="4692080" cy="58578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87"/>
            <a:ext cx="12191999" cy="900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方案</a:t>
            </a:r>
            <a:r>
              <a:rPr lang="en-US" altLang="zh-CN" dirty="0"/>
              <a:t>5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分时显示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92750" y="99857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1"/>
                </a:solidFill>
              </a:rPr>
              <a:t>约束文件</a:t>
            </a:r>
            <a:endParaRPr lang="zh-CN" altLang="en-US" sz="2400" b="1" spc="300" dirty="0">
              <a:solidFill>
                <a:schemeClr val="accent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152074" y="1254076"/>
            <a:ext cx="1544392" cy="38791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681587-7644-4E3E-8E34-CEFBBA41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5" y="1641992"/>
            <a:ext cx="8214172" cy="5173654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直接箭头连接符 12"/>
          <p:cNvCxnSpPr>
            <a:cxnSpLocks/>
            <a:stCxn id="11" idx="2"/>
          </p:cNvCxnSpPr>
          <p:nvPr/>
        </p:nvCxnSpPr>
        <p:spPr>
          <a:xfrm flipH="1">
            <a:off x="5923966" y="1448034"/>
            <a:ext cx="4228108" cy="4991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0564D37-2C08-4602-A428-3BDD8708414C}"/>
              </a:ext>
            </a:extLst>
          </p:cNvPr>
          <p:cNvSpPr txBox="1"/>
          <p:nvPr/>
        </p:nvSpPr>
        <p:spPr>
          <a:xfrm>
            <a:off x="185842" y="164144"/>
            <a:ext cx="1306369" cy="573286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dirty="0">
                <a:solidFill>
                  <a:schemeClr val="tx1"/>
                </a:solidFill>
              </a:rPr>
              <a:t>x7seg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2094" y="5266490"/>
            <a:ext cx="2462753" cy="127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90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9303B-B2FF-49A0-8F27-CDDA4087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5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分时显示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35E9DC-A1EE-4F97-A485-03A21F16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56E46A-3422-4350-A3AC-405EED192BDE}"/>
              </a:ext>
            </a:extLst>
          </p:cNvPr>
          <p:cNvSpPr txBox="1"/>
          <p:nvPr/>
        </p:nvSpPr>
        <p:spPr>
          <a:xfrm>
            <a:off x="185842" y="164144"/>
            <a:ext cx="1306369" cy="573286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b="1" dirty="0">
                <a:solidFill>
                  <a:schemeClr val="tx1"/>
                </a:solidFill>
              </a:rPr>
              <a:t>x7seg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D55AC6-FBF6-4087-B182-BC91D2333F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963" y="963744"/>
            <a:ext cx="3598074" cy="27893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E8CEC21-B1D3-461A-8309-953BE3B50CFA}"/>
              </a:ext>
            </a:extLst>
          </p:cNvPr>
          <p:cNvSpPr/>
          <p:nvPr/>
        </p:nvSpPr>
        <p:spPr>
          <a:xfrm>
            <a:off x="1699262" y="4677025"/>
            <a:ext cx="6526085" cy="2044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7D699B7-F74E-4AF1-A661-F808E8A0AD2B}"/>
              </a:ext>
            </a:extLst>
          </p:cNvPr>
          <p:cNvSpPr/>
          <p:nvPr/>
        </p:nvSpPr>
        <p:spPr>
          <a:xfrm>
            <a:off x="1291959" y="5285476"/>
            <a:ext cx="399179" cy="228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A64D4E7-65F0-49E0-8604-09A2A5135A95}"/>
              </a:ext>
            </a:extLst>
          </p:cNvPr>
          <p:cNvSpPr/>
          <p:nvPr/>
        </p:nvSpPr>
        <p:spPr>
          <a:xfrm>
            <a:off x="1291958" y="6128206"/>
            <a:ext cx="399179" cy="228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83300F-AA1B-4D83-993E-6C078E532BCA}"/>
              </a:ext>
            </a:extLst>
          </p:cNvPr>
          <p:cNvSpPr txBox="1"/>
          <p:nvPr/>
        </p:nvSpPr>
        <p:spPr>
          <a:xfrm>
            <a:off x="714472" y="521488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CLK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05D310-B100-408D-A7E7-90D9764589A1}"/>
              </a:ext>
            </a:extLst>
          </p:cNvPr>
          <p:cNvSpPr txBox="1"/>
          <p:nvPr/>
        </p:nvSpPr>
        <p:spPr>
          <a:xfrm>
            <a:off x="453721" y="605555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“1234”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7B12B3-230F-49C7-8624-1A1FCD04C50B}"/>
              </a:ext>
            </a:extLst>
          </p:cNvPr>
          <p:cNvSpPr/>
          <p:nvPr/>
        </p:nvSpPr>
        <p:spPr>
          <a:xfrm>
            <a:off x="2405593" y="5156847"/>
            <a:ext cx="5081843" cy="13712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94B7B0-90A9-471B-B7FB-714214F3862D}"/>
              </a:ext>
            </a:extLst>
          </p:cNvPr>
          <p:cNvSpPr txBox="1"/>
          <p:nvPr/>
        </p:nvSpPr>
        <p:spPr>
          <a:xfrm>
            <a:off x="3732616" y="4215359"/>
            <a:ext cx="64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Top</a:t>
            </a:r>
            <a:endParaRPr lang="zh-CN" altLang="en-US" sz="2400" b="1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4D1CFED-611F-40B1-9172-57167B58B143}"/>
              </a:ext>
            </a:extLst>
          </p:cNvPr>
          <p:cNvSpPr/>
          <p:nvPr/>
        </p:nvSpPr>
        <p:spPr>
          <a:xfrm>
            <a:off x="8240451" y="5355262"/>
            <a:ext cx="399179" cy="228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143DEC46-3F4E-4F9C-B4B6-EF0E55EAB38F}"/>
              </a:ext>
            </a:extLst>
          </p:cNvPr>
          <p:cNvSpPr/>
          <p:nvPr/>
        </p:nvSpPr>
        <p:spPr>
          <a:xfrm>
            <a:off x="8240451" y="5953854"/>
            <a:ext cx="399179" cy="228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808F37-DC78-4338-9B20-46A96D539071}"/>
              </a:ext>
            </a:extLst>
          </p:cNvPr>
          <p:cNvSpPr txBox="1"/>
          <p:nvPr/>
        </p:nvSpPr>
        <p:spPr>
          <a:xfrm>
            <a:off x="8678283" y="528466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[3:0]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6C2C62-D889-4C88-83F6-9B098AF09997}"/>
              </a:ext>
            </a:extLst>
          </p:cNvPr>
          <p:cNvSpPr txBox="1"/>
          <p:nvPr/>
        </p:nvSpPr>
        <p:spPr>
          <a:xfrm>
            <a:off x="8678283" y="590525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A2G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[6:0]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D3D368-DDFB-4DE2-8DA6-B0C0738D35B9}"/>
              </a:ext>
            </a:extLst>
          </p:cNvPr>
          <p:cNvSpPr txBox="1"/>
          <p:nvPr/>
        </p:nvSpPr>
        <p:spPr>
          <a:xfrm>
            <a:off x="2282072" y="4733862"/>
            <a:ext cx="5522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X7  </a:t>
            </a:r>
            <a:r>
              <a:rPr lang="zh-CN" altLang="en-US" sz="2000" dirty="0">
                <a:solidFill>
                  <a:schemeClr val="accent5"/>
                </a:solidFill>
              </a:rPr>
              <a:t>降频、某一时刻输出一个显示数据及对应</a:t>
            </a:r>
            <a:r>
              <a:rPr lang="en-US" altLang="zh-CN" sz="2000" dirty="0">
                <a:solidFill>
                  <a:schemeClr val="accent5"/>
                </a:solidFill>
              </a:rPr>
              <a:t>an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1E94CD-E028-4DB4-A116-135BFE74429C}"/>
              </a:ext>
            </a:extLst>
          </p:cNvPr>
          <p:cNvSpPr txBox="1"/>
          <p:nvPr/>
        </p:nvSpPr>
        <p:spPr>
          <a:xfrm>
            <a:off x="2416471" y="536853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clk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079DED-4775-4EAA-8283-C4FCFEF8BD37}"/>
              </a:ext>
            </a:extLst>
          </p:cNvPr>
          <p:cNvSpPr txBox="1"/>
          <p:nvPr/>
        </p:nvSpPr>
        <p:spPr>
          <a:xfrm>
            <a:off x="2405593" y="5943611"/>
            <a:ext cx="115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[15:0]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5">
            <a:extLst>
              <a:ext uri="{FF2B5EF4-FFF2-40B4-BE49-F238E27FC236}">
                <a16:creationId xmlns:a16="http://schemas.microsoft.com/office/drawing/2014/main" id="{0075C0D3-D8E6-4CFC-897C-A718A23907C4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1691138" y="5399548"/>
            <a:ext cx="725333" cy="15365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7">
            <a:extLst>
              <a:ext uri="{FF2B5EF4-FFF2-40B4-BE49-F238E27FC236}">
                <a16:creationId xmlns:a16="http://schemas.microsoft.com/office/drawing/2014/main" id="{D3626125-2F5A-4105-8673-C610C52AE60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1691137" y="6128277"/>
            <a:ext cx="714456" cy="11400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34F1F2E-81B3-41D2-B172-6BD1C6DAB1C7}"/>
              </a:ext>
            </a:extLst>
          </p:cNvPr>
          <p:cNvGrpSpPr/>
          <p:nvPr/>
        </p:nvGrpSpPr>
        <p:grpSpPr>
          <a:xfrm>
            <a:off x="4052896" y="5231924"/>
            <a:ext cx="2135475" cy="1107606"/>
            <a:chOff x="7019286" y="3620871"/>
            <a:chExt cx="2135475" cy="110760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45B647-D0EE-46A9-A24B-75A2597EBED2}"/>
                </a:ext>
              </a:extLst>
            </p:cNvPr>
            <p:cNvSpPr/>
            <p:nvPr/>
          </p:nvSpPr>
          <p:spPr>
            <a:xfrm>
              <a:off x="7054719" y="3963947"/>
              <a:ext cx="2056240" cy="7645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06445F6-176B-4CB9-AB54-956A7BDB09D0}"/>
                </a:ext>
              </a:extLst>
            </p:cNvPr>
            <p:cNvSpPr txBox="1"/>
            <p:nvPr/>
          </p:nvSpPr>
          <p:spPr>
            <a:xfrm>
              <a:off x="7143459" y="3620871"/>
              <a:ext cx="19191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2"/>
                  </a:solidFill>
                </a:rPr>
                <a:t>H7 </a:t>
              </a:r>
              <a:r>
                <a:rPr lang="zh-CN" altLang="en-US" dirty="0">
                  <a:solidFill>
                    <a:schemeClr val="accent2"/>
                  </a:solidFill>
                </a:rPr>
                <a:t>给数据就显示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96088AC-537E-4720-BF97-BAC18FB7BD0C}"/>
                </a:ext>
              </a:extLst>
            </p:cNvPr>
            <p:cNvGrpSpPr/>
            <p:nvPr/>
          </p:nvGrpSpPr>
          <p:grpSpPr>
            <a:xfrm>
              <a:off x="7019286" y="4124410"/>
              <a:ext cx="2135475" cy="369332"/>
              <a:chOff x="7019286" y="4127160"/>
              <a:chExt cx="2135475" cy="369332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E5F2058-777A-4C3C-81F4-7F76133A07A9}"/>
                  </a:ext>
                </a:extLst>
              </p:cNvPr>
              <p:cNvSpPr txBox="1"/>
              <p:nvPr/>
            </p:nvSpPr>
            <p:spPr>
              <a:xfrm>
                <a:off x="7019286" y="4127160"/>
                <a:ext cx="1035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digit</a:t>
                </a:r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</a:rPr>
                  <a:t>[3:0]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A6C0A49-9336-4B0A-B0F6-FF909356E224}"/>
                  </a:ext>
                </a:extLst>
              </p:cNvPr>
              <p:cNvSpPr txBox="1"/>
              <p:nvPr/>
            </p:nvSpPr>
            <p:spPr>
              <a:xfrm>
                <a:off x="8195844" y="4127160"/>
                <a:ext cx="95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</a:rPr>
                  <a:t>[6:0]</a:t>
                </a:r>
                <a:r>
                  <a:rPr lang="en-US" altLang="zh-CN" dirty="0"/>
                  <a:t>a2g</a:t>
                </a:r>
                <a:endParaRPr lang="zh-CN" altLang="en-US" dirty="0"/>
              </a:p>
            </p:txBody>
          </p:sp>
        </p:grp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36358376-F2E0-478E-8FDB-DE7DBD4C6546}"/>
              </a:ext>
            </a:extLst>
          </p:cNvPr>
          <p:cNvSpPr txBox="1"/>
          <p:nvPr/>
        </p:nvSpPr>
        <p:spPr>
          <a:xfrm>
            <a:off x="6531458" y="595352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[6:0]</a:t>
            </a:r>
            <a:r>
              <a:rPr lang="en-US" altLang="zh-CN" dirty="0"/>
              <a:t>a2g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86B6A0-2897-4312-8157-2778FFA32CB8}"/>
              </a:ext>
            </a:extLst>
          </p:cNvPr>
          <p:cNvSpPr txBox="1"/>
          <p:nvPr/>
        </p:nvSpPr>
        <p:spPr>
          <a:xfrm>
            <a:off x="6622949" y="540559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[3:0]</a:t>
            </a:r>
            <a:r>
              <a:rPr lang="en-US" altLang="zh-CN" dirty="0"/>
              <a:t>an</a:t>
            </a:r>
            <a:endParaRPr lang="zh-CN" altLang="en-US" dirty="0"/>
          </a:p>
        </p:txBody>
      </p:sp>
      <p:cxnSp>
        <p:nvCxnSpPr>
          <p:cNvPr id="31" name="直接连接符 38">
            <a:extLst>
              <a:ext uri="{FF2B5EF4-FFF2-40B4-BE49-F238E27FC236}">
                <a16:creationId xmlns:a16="http://schemas.microsoft.com/office/drawing/2014/main" id="{BC4CCA47-EEEF-46D0-9734-E742898B8F64}"/>
              </a:ext>
            </a:extLst>
          </p:cNvPr>
          <p:cNvCxnSpPr>
            <a:cxnSpLocks/>
          </p:cNvCxnSpPr>
          <p:nvPr/>
        </p:nvCxnSpPr>
        <p:spPr>
          <a:xfrm flipV="1">
            <a:off x="3439281" y="5909619"/>
            <a:ext cx="649158" cy="21865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40">
            <a:extLst>
              <a:ext uri="{FF2B5EF4-FFF2-40B4-BE49-F238E27FC236}">
                <a16:creationId xmlns:a16="http://schemas.microsoft.com/office/drawing/2014/main" id="{DBA51264-7CC1-4E8F-BFBC-4B1D8D01D139}"/>
              </a:ext>
            </a:extLst>
          </p:cNvPr>
          <p:cNvCxnSpPr>
            <a:cxnSpLocks/>
          </p:cNvCxnSpPr>
          <p:nvPr/>
        </p:nvCxnSpPr>
        <p:spPr>
          <a:xfrm>
            <a:off x="6144569" y="5896919"/>
            <a:ext cx="468000" cy="2412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BB45F50E-D318-4828-ADCF-80091089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176" y="5355262"/>
            <a:ext cx="1777939" cy="791686"/>
          </a:xfrm>
          <a:prstGeom prst="rect">
            <a:avLst/>
          </a:prstGeom>
        </p:spPr>
      </p:pic>
      <p:cxnSp>
        <p:nvCxnSpPr>
          <p:cNvPr id="34" name="直接连接符 25">
            <a:extLst>
              <a:ext uri="{FF2B5EF4-FFF2-40B4-BE49-F238E27FC236}">
                <a16:creationId xmlns:a16="http://schemas.microsoft.com/office/drawing/2014/main" id="{9937F986-94B3-46F1-A307-1A6FF90E6447}"/>
              </a:ext>
            </a:extLst>
          </p:cNvPr>
          <p:cNvCxnSpPr>
            <a:cxnSpLocks/>
            <a:stCxn id="30" idx="3"/>
            <a:endCxn id="14" idx="1"/>
          </p:cNvCxnSpPr>
          <p:nvPr/>
        </p:nvCxnSpPr>
        <p:spPr>
          <a:xfrm flipV="1">
            <a:off x="7477670" y="5469334"/>
            <a:ext cx="762781" cy="12092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25">
            <a:extLst>
              <a:ext uri="{FF2B5EF4-FFF2-40B4-BE49-F238E27FC236}">
                <a16:creationId xmlns:a16="http://schemas.microsoft.com/office/drawing/2014/main" id="{208A9559-64A5-454A-B539-0FE69887F876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 flipV="1">
            <a:off x="7490375" y="6067926"/>
            <a:ext cx="750076" cy="7026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273B788-311D-4E87-A48D-F48D0090EAEF}"/>
              </a:ext>
            </a:extLst>
          </p:cNvPr>
          <p:cNvSpPr txBox="1"/>
          <p:nvPr/>
        </p:nvSpPr>
        <p:spPr>
          <a:xfrm>
            <a:off x="4431799" y="4252475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与板子相连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AC3D14B-4AFD-4E5F-A2A6-7591D70F58F6}"/>
              </a:ext>
            </a:extLst>
          </p:cNvPr>
          <p:cNvSpPr txBox="1"/>
          <p:nvPr/>
        </p:nvSpPr>
        <p:spPr>
          <a:xfrm>
            <a:off x="4938850" y="5682490"/>
            <a:ext cx="425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7-Segment" pitchFamily="2"/>
              </a:rPr>
              <a:t>8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7-Segment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39886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时钟分频器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29</a:t>
            </a:fld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62859"/>
              </p:ext>
            </p:extLst>
          </p:nvPr>
        </p:nvGraphicFramePr>
        <p:xfrm>
          <a:off x="254371" y="931797"/>
          <a:ext cx="5438531" cy="585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5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q(</a:t>
                      </a:r>
                      <a:r>
                        <a:rPr lang="en-US" altLang="zh-CN" sz="1400" dirty="0" err="1"/>
                        <a:t>i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频率 </a:t>
                      </a:r>
                      <a:r>
                        <a:rPr lang="en-US" altLang="zh-CN" sz="1400" dirty="0"/>
                        <a:t>Hz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周期 </a:t>
                      </a:r>
                      <a:r>
                        <a:rPr lang="en-US" altLang="zh-CN" sz="1400" dirty="0" err="1"/>
                        <a:t>ms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q(</a:t>
                      </a:r>
                      <a:r>
                        <a:rPr lang="en-US" altLang="zh-CN" sz="1400" dirty="0" err="1"/>
                        <a:t>i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频率 </a:t>
                      </a:r>
                      <a:r>
                        <a:rPr lang="en-US" altLang="zh-CN" sz="1400" dirty="0"/>
                        <a:t>Hz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周期 </a:t>
                      </a:r>
                      <a:r>
                        <a:rPr lang="en-US" altLang="zh-CN" sz="1400" dirty="0" err="1"/>
                        <a:t>ms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100M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0.000 01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12 207.03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0.081</a:t>
                      </a:r>
                      <a:r>
                        <a:rPr lang="en-US" altLang="zh-CN" sz="1400" baseline="0" dirty="0"/>
                        <a:t> 92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50M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0.000 02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6 103.52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0.163</a:t>
                      </a:r>
                      <a:r>
                        <a:rPr lang="en-US" altLang="zh-CN" sz="1400" baseline="0" dirty="0"/>
                        <a:t> 84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0.000 04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3 051.76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0.327</a:t>
                      </a:r>
                      <a:r>
                        <a:rPr lang="en-US" altLang="zh-CN" sz="1400" baseline="0" dirty="0"/>
                        <a:t> 68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12.5M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0.000 08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1 525.88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0.655</a:t>
                      </a:r>
                      <a:r>
                        <a:rPr lang="en-US" altLang="zh-CN" sz="1400" baseline="0" dirty="0"/>
                        <a:t> 36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6.25M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0.000 16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762.94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1.310</a:t>
                      </a:r>
                      <a:r>
                        <a:rPr lang="en-US" altLang="zh-CN" sz="1400" baseline="0" dirty="0"/>
                        <a:t> 72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3.125M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0.000 32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381.47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2.621</a:t>
                      </a:r>
                      <a:r>
                        <a:rPr lang="en-US" altLang="zh-CN" sz="1400" baseline="0" dirty="0"/>
                        <a:t> 44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1.5625M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0.000 64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190</a:t>
                      </a:r>
                      <a:r>
                        <a:rPr lang="en-US" altLang="zh-CN" sz="1800" dirty="0"/>
                        <a:t>.73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800" dirty="0"/>
                        <a:t>.242</a:t>
                      </a:r>
                      <a:r>
                        <a:rPr lang="en-US" altLang="zh-CN" sz="1800" baseline="0" dirty="0"/>
                        <a:t> 88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781.25K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0.001 28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95</a:t>
                      </a:r>
                      <a:r>
                        <a:rPr lang="en-US" altLang="zh-CN" sz="1400" dirty="0"/>
                        <a:t>.37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1400" dirty="0"/>
                        <a:t>.485</a:t>
                      </a:r>
                      <a:r>
                        <a:rPr lang="en-US" altLang="zh-CN" sz="1400" baseline="0" dirty="0"/>
                        <a:t> 76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390.625K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0.002</a:t>
                      </a:r>
                      <a:r>
                        <a:rPr lang="en-US" altLang="zh-CN" sz="1400" baseline="0" dirty="0"/>
                        <a:t> 56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47.</a:t>
                      </a:r>
                      <a:r>
                        <a:rPr lang="en-US" altLang="zh-CN" sz="1800" dirty="0"/>
                        <a:t>68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en-US" altLang="zh-CN" sz="1800" dirty="0"/>
                        <a:t>.010</a:t>
                      </a:r>
                      <a:r>
                        <a:rPr lang="en-US" altLang="zh-CN" sz="1800" baseline="0" dirty="0"/>
                        <a:t> 24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195.3125K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0.005</a:t>
                      </a:r>
                      <a:r>
                        <a:rPr lang="en-US" altLang="zh-CN" sz="1400" baseline="0" dirty="0"/>
                        <a:t> 12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en-US" altLang="zh-CN" sz="1400" b="1" dirty="0"/>
                        <a:t>.84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41</a:t>
                      </a:r>
                      <a:r>
                        <a:rPr lang="en-US" altLang="zh-CN" sz="1400" dirty="0"/>
                        <a:t>.943</a:t>
                      </a:r>
                      <a:r>
                        <a:rPr lang="en-US" altLang="zh-CN" sz="1400" baseline="0" dirty="0"/>
                        <a:t> 04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97</a:t>
                      </a:r>
                      <a:r>
                        <a:rPr lang="en-US" altLang="zh-CN" sz="1400" baseline="0" dirty="0"/>
                        <a:t> 656.25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0.010</a:t>
                      </a:r>
                      <a:r>
                        <a:rPr lang="en-US" altLang="zh-CN" sz="1400" baseline="0" dirty="0"/>
                        <a:t> 24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11.92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83.886</a:t>
                      </a:r>
                      <a:r>
                        <a:rPr lang="en-US" altLang="zh-CN" sz="1400" baseline="0" dirty="0"/>
                        <a:t> 08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48 828.13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0.020</a:t>
                      </a:r>
                      <a:r>
                        <a:rPr lang="en-US" altLang="zh-CN" sz="1400" baseline="0" dirty="0"/>
                        <a:t> 48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5.96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167.772</a:t>
                      </a:r>
                      <a:r>
                        <a:rPr lang="en-US" altLang="zh-CN" sz="1400" baseline="0" dirty="0"/>
                        <a:t> 16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24 414.06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0.040</a:t>
                      </a:r>
                      <a:r>
                        <a:rPr lang="en-US" altLang="zh-CN" sz="1400" baseline="0" dirty="0"/>
                        <a:t> 96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2.98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335.544 32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D5CA1306-04EC-4D93-B077-E42ACD3C0DCD}"/>
              </a:ext>
            </a:extLst>
          </p:cNvPr>
          <p:cNvGrpSpPr/>
          <p:nvPr/>
        </p:nvGrpSpPr>
        <p:grpSpPr>
          <a:xfrm>
            <a:off x="6499100" y="997888"/>
            <a:ext cx="4816961" cy="5727055"/>
            <a:chOff x="0" y="792000"/>
            <a:chExt cx="3327401" cy="41783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792000"/>
              <a:ext cx="3327401" cy="4178300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293946" y="4241340"/>
              <a:ext cx="2101000" cy="597676"/>
            </a:xfrm>
            <a:prstGeom prst="ellipse">
              <a:avLst/>
            </a:prstGeom>
            <a:noFill/>
            <a:ln w="38100">
              <a:solidFill>
                <a:srgbClr val="FF000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B593666-C172-4678-8DA1-483B5935E5FD}"/>
              </a:ext>
            </a:extLst>
          </p:cNvPr>
          <p:cNvSpPr/>
          <p:nvPr/>
        </p:nvSpPr>
        <p:spPr>
          <a:xfrm>
            <a:off x="2945153" y="3831505"/>
            <a:ext cx="2844177" cy="4656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3DE1B00-AF65-41BE-AE66-C7B135D2A4C0}"/>
              </a:ext>
            </a:extLst>
          </p:cNvPr>
          <p:cNvSpPr/>
          <p:nvPr/>
        </p:nvSpPr>
        <p:spPr>
          <a:xfrm>
            <a:off x="2945153" y="4667367"/>
            <a:ext cx="2844177" cy="4656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1A42728-C9C5-480A-91AF-AF3E272B3D12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5789330" y="4064313"/>
            <a:ext cx="1580729" cy="178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48B147-B63C-4972-99FD-3742F159675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789330" y="4900175"/>
            <a:ext cx="1410635" cy="135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3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2" t="21118" r="27204" b="13815"/>
          <a:stretch/>
        </p:blipFill>
        <p:spPr>
          <a:xfrm>
            <a:off x="2841457" y="1560212"/>
            <a:ext cx="6412832" cy="52811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936"/>
            <a:ext cx="12192000" cy="7920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l"/>
            <a:r>
              <a:rPr lang="zh-CN" altLang="en-US" b="1" dirty="0"/>
              <a:t>    </a:t>
            </a:r>
            <a:r>
              <a:rPr lang="zh-CN" altLang="en-US" b="1" dirty="0">
                <a:hlinkClick r:id="rId4"/>
              </a:rPr>
              <a:t>简 介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16252" y="1339730"/>
            <a:ext cx="651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VGA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09827" y="122780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USB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032114" y="1018960"/>
            <a:ext cx="1149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FPGA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编程结束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LED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17685" y="1280144"/>
            <a:ext cx="49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网口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27088" y="15879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耳机音频</a:t>
            </a:r>
          </a:p>
        </p:txBody>
      </p:sp>
      <p:sp>
        <p:nvSpPr>
          <p:cNvPr id="8" name="矩形 7"/>
          <p:cNvSpPr/>
          <p:nvPr/>
        </p:nvSpPr>
        <p:spPr>
          <a:xfrm>
            <a:off x="9115233" y="281740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编程模式跳线</a:t>
            </a:r>
          </a:p>
        </p:txBody>
      </p:sp>
      <p:sp>
        <p:nvSpPr>
          <p:cNvPr id="9" name="矩形 8"/>
          <p:cNvSpPr/>
          <p:nvPr/>
        </p:nvSpPr>
        <p:spPr>
          <a:xfrm>
            <a:off x="9139492" y="3150194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模拟信号Pmod</a:t>
            </a:r>
          </a:p>
        </p:txBody>
      </p:sp>
      <p:sp>
        <p:nvSpPr>
          <p:cNvPr id="12" name="矩形 11"/>
          <p:cNvSpPr/>
          <p:nvPr/>
        </p:nvSpPr>
        <p:spPr>
          <a:xfrm>
            <a:off x="9158505" y="3488041"/>
            <a:ext cx="1389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CPU reset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键</a:t>
            </a:r>
          </a:p>
        </p:txBody>
      </p:sp>
      <p:sp>
        <p:nvSpPr>
          <p:cNvPr id="13" name="矩形 12"/>
          <p:cNvSpPr/>
          <p:nvPr/>
        </p:nvSpPr>
        <p:spPr>
          <a:xfrm>
            <a:off x="9119730" y="3832480"/>
            <a:ext cx="1623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FPGA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配置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reset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50177" y="418875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温度传感器</a:t>
            </a:r>
          </a:p>
        </p:txBody>
      </p:sp>
      <p:sp>
        <p:nvSpPr>
          <p:cNvPr id="19" name="矩形 18"/>
          <p:cNvSpPr/>
          <p:nvPr/>
        </p:nvSpPr>
        <p:spPr>
          <a:xfrm>
            <a:off x="9207744" y="4827935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zh-CN" altLang="en-US" b="1" dirty="0">
                <a:solidFill>
                  <a:srgbClr val="FF0000"/>
                </a:solidFill>
              </a:rPr>
              <a:t>个按键</a:t>
            </a:r>
          </a:p>
        </p:txBody>
      </p:sp>
      <p:sp>
        <p:nvSpPr>
          <p:cNvPr id="14" name="矩形 13"/>
          <p:cNvSpPr/>
          <p:nvPr/>
        </p:nvSpPr>
        <p:spPr>
          <a:xfrm>
            <a:off x="9172767" y="5834650"/>
            <a:ext cx="1553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外接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JTAG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端口</a:t>
            </a:r>
          </a:p>
        </p:txBody>
      </p:sp>
      <p:sp>
        <p:nvSpPr>
          <p:cNvPr id="15" name="矩形 14"/>
          <p:cNvSpPr/>
          <p:nvPr/>
        </p:nvSpPr>
        <p:spPr>
          <a:xfrm>
            <a:off x="6495167" y="6228046"/>
            <a:ext cx="247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Eight digit 7-seg display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70472" y="6216014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Slide switches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54423" y="58147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LEDs (16)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06741" y="52792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电源测试点</a:t>
            </a:r>
          </a:p>
        </p:txBody>
      </p:sp>
      <p:sp>
        <p:nvSpPr>
          <p:cNvPr id="23" name="矩形 22"/>
          <p:cNvSpPr/>
          <p:nvPr/>
        </p:nvSpPr>
        <p:spPr>
          <a:xfrm>
            <a:off x="1557347" y="4723836"/>
            <a:ext cx="13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Microphone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606742" y="4229700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</a:rPr>
              <a:t>Pmod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接口</a:t>
            </a:r>
          </a:p>
        </p:txBody>
      </p:sp>
      <p:sp>
        <p:nvSpPr>
          <p:cNvPr id="25" name="矩形 24"/>
          <p:cNvSpPr/>
          <p:nvPr/>
        </p:nvSpPr>
        <p:spPr>
          <a:xfrm>
            <a:off x="249687" y="3572055"/>
            <a:ext cx="2591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外部配置跳线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(SD / USB)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6190" y="3118765"/>
            <a:ext cx="2490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共享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UART / JTAG USB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口</a:t>
            </a:r>
          </a:p>
        </p:txBody>
      </p:sp>
      <p:sp>
        <p:nvSpPr>
          <p:cNvPr id="27" name="矩形 26"/>
          <p:cNvSpPr/>
          <p:nvPr/>
        </p:nvSpPr>
        <p:spPr>
          <a:xfrm>
            <a:off x="361324" y="2697785"/>
            <a:ext cx="2490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电源选择跳线和电池头</a:t>
            </a:r>
          </a:p>
        </p:txBody>
      </p:sp>
      <p:sp>
        <p:nvSpPr>
          <p:cNvPr id="28" name="矩形 27"/>
          <p:cNvSpPr/>
          <p:nvPr/>
        </p:nvSpPr>
        <p:spPr>
          <a:xfrm>
            <a:off x="2726998" y="1601226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电源插座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235949" y="927043"/>
            <a:ext cx="49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开关</a:t>
            </a:r>
          </a:p>
        </p:txBody>
      </p:sp>
      <p:sp>
        <p:nvSpPr>
          <p:cNvPr id="30" name="矩形 29"/>
          <p:cNvSpPr/>
          <p:nvPr/>
        </p:nvSpPr>
        <p:spPr>
          <a:xfrm>
            <a:off x="4765421" y="70276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PIC24编程端口（工厂使用）</a:t>
            </a:r>
          </a:p>
        </p:txBody>
      </p:sp>
      <p:cxnSp>
        <p:nvCxnSpPr>
          <p:cNvPr id="32" name="直接箭头连接符 31"/>
          <p:cNvCxnSpPr>
            <a:stCxn id="30" idx="1"/>
          </p:cNvCxnSpPr>
          <p:nvPr/>
        </p:nvCxnSpPr>
        <p:spPr>
          <a:xfrm flipH="1">
            <a:off x="4734076" y="887434"/>
            <a:ext cx="31345" cy="8808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638477" y="101696"/>
            <a:ext cx="8185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通过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USB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供电、编程以及串口监视，只需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根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USB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线</a:t>
            </a:r>
          </a:p>
        </p:txBody>
      </p:sp>
      <p:sp>
        <p:nvSpPr>
          <p:cNvPr id="33" name="矩形 32"/>
          <p:cNvSpPr/>
          <p:nvPr/>
        </p:nvSpPr>
        <p:spPr>
          <a:xfrm>
            <a:off x="9180110" y="5322205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三色</a:t>
            </a:r>
            <a:r>
              <a:rPr lang="en-US" altLang="zh-CN" b="1" dirty="0">
                <a:solidFill>
                  <a:srgbClr val="FF0000"/>
                </a:solidFill>
              </a:rPr>
              <a:t>LEDs(2)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6761019" y="4373423"/>
            <a:ext cx="2312217" cy="109048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998775" y="5381580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74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82F59E6-298C-49D3-9F2C-9AAC810E7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301" y="4198167"/>
            <a:ext cx="5765800" cy="25233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8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闪烁的</a:t>
            </a:r>
            <a:r>
              <a:rPr lang="en-US" altLang="zh-CN" dirty="0"/>
              <a:t>LED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F0F6B1-1E41-4043-9559-87DADAA58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269" y="843776"/>
            <a:ext cx="4340320" cy="31952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B06EE44-34A8-4349-8A03-DC5A04EB296E}"/>
              </a:ext>
            </a:extLst>
          </p:cNvPr>
          <p:cNvSpPr txBox="1"/>
          <p:nvPr/>
        </p:nvSpPr>
        <p:spPr>
          <a:xfrm>
            <a:off x="415126" y="165576"/>
            <a:ext cx="1391235" cy="496848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b="1" dirty="0" err="1">
                <a:solidFill>
                  <a:schemeClr val="tx1"/>
                </a:solidFill>
              </a:rPr>
              <a:t>blinkLED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2DD71B0-32C8-4C92-AC2F-D37F475ED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020290"/>
              </p:ext>
            </p:extLst>
          </p:nvPr>
        </p:nvGraphicFramePr>
        <p:xfrm>
          <a:off x="254371" y="931797"/>
          <a:ext cx="5438531" cy="5859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5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q(</a:t>
                      </a:r>
                      <a:r>
                        <a:rPr lang="en-US" altLang="zh-CN" sz="1400" dirty="0" err="1"/>
                        <a:t>i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频率 </a:t>
                      </a:r>
                      <a:r>
                        <a:rPr lang="en-US" altLang="zh-CN" sz="1400" dirty="0"/>
                        <a:t>Hz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周期 </a:t>
                      </a:r>
                      <a:r>
                        <a:rPr lang="en-US" altLang="zh-CN" sz="1400" dirty="0" err="1"/>
                        <a:t>ms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q(</a:t>
                      </a:r>
                      <a:r>
                        <a:rPr lang="en-US" altLang="zh-CN" sz="1400" dirty="0" err="1"/>
                        <a:t>i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频率 </a:t>
                      </a:r>
                      <a:r>
                        <a:rPr lang="en-US" altLang="zh-CN" sz="1400" dirty="0"/>
                        <a:t>Hz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周期 </a:t>
                      </a:r>
                      <a:r>
                        <a:rPr lang="en-US" altLang="zh-CN" sz="1400" dirty="0" err="1"/>
                        <a:t>ms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100M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0.000 01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12 207.03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0.081</a:t>
                      </a:r>
                      <a:r>
                        <a:rPr lang="en-US" altLang="zh-CN" sz="1400" baseline="0" dirty="0"/>
                        <a:t> 92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50M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0.000 02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6 103.52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0.163</a:t>
                      </a:r>
                      <a:r>
                        <a:rPr lang="en-US" altLang="zh-CN" sz="1400" baseline="0" dirty="0"/>
                        <a:t> 84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0.000 04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3 051.76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0.327</a:t>
                      </a:r>
                      <a:r>
                        <a:rPr lang="en-US" altLang="zh-CN" sz="1400" baseline="0" dirty="0"/>
                        <a:t> 68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12.5M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0.000 08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1 525.88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0.655</a:t>
                      </a:r>
                      <a:r>
                        <a:rPr lang="en-US" altLang="zh-CN" sz="1400" baseline="0" dirty="0"/>
                        <a:t> 36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6.25M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0.000 16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762.94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1.310</a:t>
                      </a:r>
                      <a:r>
                        <a:rPr lang="en-US" altLang="zh-CN" sz="1400" baseline="0" dirty="0"/>
                        <a:t> 72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3.125M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0.000 32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381.47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2.621</a:t>
                      </a:r>
                      <a:r>
                        <a:rPr lang="en-US" altLang="zh-CN" sz="1400" baseline="0" dirty="0"/>
                        <a:t> 44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1.5625M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0.000 64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190</a:t>
                      </a:r>
                      <a:r>
                        <a:rPr lang="en-US" altLang="zh-CN" sz="1800" dirty="0"/>
                        <a:t>.73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800" dirty="0"/>
                        <a:t>.242</a:t>
                      </a:r>
                      <a:r>
                        <a:rPr lang="en-US" altLang="zh-CN" sz="1800" baseline="0" dirty="0"/>
                        <a:t> 88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781.25K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0.001 28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95</a:t>
                      </a:r>
                      <a:r>
                        <a:rPr lang="en-US" altLang="zh-CN" sz="1400" dirty="0"/>
                        <a:t>.37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1400" dirty="0"/>
                        <a:t>.485</a:t>
                      </a:r>
                      <a:r>
                        <a:rPr lang="en-US" altLang="zh-CN" sz="1400" baseline="0" dirty="0"/>
                        <a:t> 76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390.625K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0.002</a:t>
                      </a:r>
                      <a:r>
                        <a:rPr lang="en-US" altLang="zh-CN" sz="1400" baseline="0" dirty="0"/>
                        <a:t> 56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47.</a:t>
                      </a:r>
                      <a:r>
                        <a:rPr lang="en-US" altLang="zh-CN" sz="1800" dirty="0"/>
                        <a:t>68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en-US" altLang="zh-CN" sz="1800" dirty="0"/>
                        <a:t>.010</a:t>
                      </a:r>
                      <a:r>
                        <a:rPr lang="en-US" altLang="zh-CN" sz="1800" baseline="0" dirty="0"/>
                        <a:t> 24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195.3125K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0.005</a:t>
                      </a:r>
                      <a:r>
                        <a:rPr lang="en-US" altLang="zh-CN" sz="1400" baseline="0" dirty="0"/>
                        <a:t> 12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en-US" altLang="zh-CN" sz="1400" b="1" dirty="0"/>
                        <a:t>.84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41</a:t>
                      </a:r>
                      <a:r>
                        <a:rPr lang="en-US" altLang="zh-CN" sz="1400" dirty="0"/>
                        <a:t>.943</a:t>
                      </a:r>
                      <a:r>
                        <a:rPr lang="en-US" altLang="zh-CN" sz="1400" baseline="0" dirty="0"/>
                        <a:t> 04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97</a:t>
                      </a:r>
                      <a:r>
                        <a:rPr lang="en-US" altLang="zh-CN" sz="1400" baseline="0" dirty="0"/>
                        <a:t> 656.25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0.010</a:t>
                      </a:r>
                      <a:r>
                        <a:rPr lang="en-US" altLang="zh-CN" sz="1400" baseline="0" dirty="0"/>
                        <a:t> 24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11.92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83.886</a:t>
                      </a:r>
                      <a:r>
                        <a:rPr lang="en-US" altLang="zh-CN" sz="1400" baseline="0" dirty="0"/>
                        <a:t> 08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48 828.13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0.020</a:t>
                      </a:r>
                      <a:r>
                        <a:rPr lang="en-US" altLang="zh-CN" sz="1400" baseline="0" dirty="0"/>
                        <a:t> 48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5.96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167.772</a:t>
                      </a:r>
                      <a:r>
                        <a:rPr lang="en-US" altLang="zh-CN" sz="1400" baseline="0" dirty="0"/>
                        <a:t> 16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85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24 414.06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0.040</a:t>
                      </a:r>
                      <a:r>
                        <a:rPr lang="en-US" altLang="zh-CN" sz="1400" baseline="0" dirty="0"/>
                        <a:t> 96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2.98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335.544 32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4" name="闪烁灯">
            <a:hlinkClick r:id="" action="ppaction://media"/>
            <a:extLst>
              <a:ext uri="{FF2B5EF4-FFF2-40B4-BE49-F238E27FC236}">
                <a16:creationId xmlns:a16="http://schemas.microsoft.com/office/drawing/2014/main" id="{8908BC87-EF4A-4B9A-A675-AEA011079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4295" b="32303"/>
          <a:stretch/>
        </p:blipFill>
        <p:spPr>
          <a:xfrm>
            <a:off x="9172642" y="4097417"/>
            <a:ext cx="2590800" cy="24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252820" y="1358094"/>
            <a:ext cx="493263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Nexys4-DDR_Reference Manual.pdf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Nexys4-DDR_sch.PDF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lab1 </a:t>
            </a:r>
            <a:r>
              <a:rPr lang="en-US" altLang="zh-CN" sz="2400" dirty="0" err="1"/>
              <a:t>Vivado</a:t>
            </a:r>
            <a:r>
              <a:rPr lang="en-US" altLang="zh-CN" sz="2400" dirty="0"/>
              <a:t> Design Flow.pdf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lab1 </a:t>
            </a:r>
            <a:r>
              <a:rPr lang="en-US" altLang="zh-CN" sz="2400" dirty="0" err="1"/>
              <a:t>Vivado</a:t>
            </a:r>
            <a:r>
              <a:rPr lang="en-US" altLang="zh-CN" sz="2400" dirty="0"/>
              <a:t> Design Flow.zip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Nexys4DDR_Master.xdc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29" y="3033591"/>
            <a:ext cx="461665" cy="461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30" y="2348087"/>
            <a:ext cx="461665" cy="461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31" y="1658335"/>
            <a:ext cx="461665" cy="4616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59788" y="5975850"/>
            <a:ext cx="3322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4"/>
              </a:rPr>
              <a:t>https://china.xilinx.com/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559788" y="5296360"/>
            <a:ext cx="3298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5"/>
              </a:rPr>
              <a:t>https://www.xilinx.com/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638724" y="4594044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引脚约束文件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3978" y="3808414"/>
            <a:ext cx="506090" cy="459044"/>
          </a:xfrm>
          <a:prstGeom prst="rect">
            <a:avLst/>
          </a:prstGeom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79FCFB73-AF33-4DE1-AD64-736EFDA6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</p:spTree>
    <p:extLst>
      <p:ext uri="{BB962C8B-B14F-4D97-AF65-F5344CB8AC3E}">
        <p14:creationId xmlns:p14="http://schemas.microsoft.com/office/powerpoint/2010/main" val="3907437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00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zh-CN" altLang="en-US" dirty="0"/>
              <a:t>扩展模块 </a:t>
            </a:r>
            <a:r>
              <a:rPr lang="en-US" altLang="zh-CN" b="1" dirty="0" err="1">
                <a:hlinkClick r:id="rId3"/>
              </a:rPr>
              <a:t>PmodKYPD</a:t>
            </a:r>
            <a:r>
              <a:rPr lang="en-US" altLang="zh-CN" b="1" dirty="0"/>
              <a:t> </a:t>
            </a:r>
            <a:endParaRPr lang="en-US" altLang="zh-CN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975" y="1316472"/>
            <a:ext cx="3381600" cy="29758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3717" y="1434370"/>
            <a:ext cx="2085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Decoder Behavior</a:t>
            </a:r>
            <a:endParaRPr lang="zh-CN" altLang="en-US" sz="2000" b="1" dirty="0"/>
          </a:p>
        </p:txBody>
      </p:sp>
      <p:sp>
        <p:nvSpPr>
          <p:cNvPr id="10" name="矩形 9"/>
          <p:cNvSpPr/>
          <p:nvPr/>
        </p:nvSpPr>
        <p:spPr>
          <a:xfrm>
            <a:off x="203717" y="1896035"/>
            <a:ext cx="8736227" cy="1703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/>
              <a:t>The Decoder determines which key, if any, was pressed </a:t>
            </a:r>
            <a:br>
              <a:rPr lang="en-US" altLang="zh-CN" sz="1600" dirty="0"/>
            </a:br>
            <a:r>
              <a:rPr lang="en-US" altLang="zh-CN" sz="1600" dirty="0"/>
              <a:t>on the </a:t>
            </a:r>
            <a:r>
              <a:rPr lang="en-US" altLang="zh-CN" sz="1600" dirty="0" err="1"/>
              <a:t>PmodKYPD</a:t>
            </a:r>
            <a:r>
              <a:rPr lang="en-US" altLang="zh-CN" sz="1600" dirty="0"/>
              <a:t> by cycling through each column pin with </a:t>
            </a:r>
            <a:br>
              <a:rPr lang="en-US" altLang="zh-CN" sz="1600" dirty="0"/>
            </a:br>
            <a:r>
              <a:rPr lang="en-US" altLang="zh-CN" sz="1600" dirty="0"/>
              <a:t>a logic low. After the Decoder sets a </a:t>
            </a:r>
            <a:r>
              <a:rPr lang="en-US" altLang="zh-CN" sz="1600" b="1" dirty="0"/>
              <a:t>column pin low</a:t>
            </a:r>
            <a:r>
              <a:rPr lang="en-US" altLang="zh-CN" sz="1600" dirty="0"/>
              <a:t>, it checks </a:t>
            </a:r>
            <a:br>
              <a:rPr lang="en-US" altLang="zh-CN" sz="1600" dirty="0"/>
            </a:br>
            <a:r>
              <a:rPr lang="en-US" altLang="zh-CN" sz="1600" dirty="0"/>
              <a:t>for </a:t>
            </a:r>
            <a:r>
              <a:rPr lang="en-US" altLang="zh-CN" sz="1600" b="1" dirty="0"/>
              <a:t>a logic low in the row pins</a:t>
            </a:r>
            <a:r>
              <a:rPr lang="en-US" altLang="zh-CN" sz="1600" dirty="0"/>
              <a:t>. A low in a row pin signifies that a button has been pressed. Once the Decoder has both the row and column of the key, it can determine the corresponding </a:t>
            </a:r>
            <a:r>
              <a:rPr lang="en-US" altLang="zh-CN" sz="1600" b="1" dirty="0"/>
              <a:t>value</a:t>
            </a:r>
            <a:r>
              <a:rPr lang="en-US" altLang="zh-CN" sz="1600" dirty="0"/>
              <a:t> to output to the </a:t>
            </a:r>
            <a:r>
              <a:rPr lang="en-US" altLang="zh-CN" sz="1600" b="1" dirty="0" err="1"/>
              <a:t>DisplayController</a:t>
            </a:r>
            <a:r>
              <a:rPr lang="en-US" altLang="zh-CN" sz="1600" dirty="0"/>
              <a:t>. The decoder will change columns every </a:t>
            </a:r>
            <a:r>
              <a:rPr lang="en-US" altLang="zh-CN" sz="1600" b="1" dirty="0"/>
              <a:t>1ms</a:t>
            </a:r>
            <a:r>
              <a:rPr lang="en-US" altLang="zh-CN" sz="1600" dirty="0"/>
              <a:t> in its cycle.</a:t>
            </a:r>
            <a:endParaRPr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61146" y="242834"/>
            <a:ext cx="1458689" cy="496848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b="1" dirty="0" err="1">
                <a:solidFill>
                  <a:schemeClr val="tx1"/>
                </a:solidFill>
              </a:rPr>
              <a:t>PmodKYPD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3716" y="4292278"/>
            <a:ext cx="3687228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/>
              <a:t>The </a:t>
            </a:r>
            <a:r>
              <a:rPr lang="en-US" altLang="zh-CN" sz="1600" dirty="0" err="1"/>
              <a:t>DisplayController</a:t>
            </a:r>
            <a:r>
              <a:rPr lang="en-US" altLang="zh-CN" sz="1600" dirty="0"/>
              <a:t> is used to display the output of the Decoder onto the seven segment display on a Nexys4 board. In this project only the rightmost digit on the seven segment display is used. Before any key was pressed, the seven segment display shows a ‘0’ on the rightmost digit. The keypad is represented in hex values.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135" t="16339" r="1729" b="5716"/>
          <a:stretch/>
        </p:blipFill>
        <p:spPr>
          <a:xfrm>
            <a:off x="4888138" y="4148251"/>
            <a:ext cx="5094062" cy="23906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03715" y="3789444"/>
            <a:ext cx="3032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/>
              <a:t>DisplayController</a:t>
            </a:r>
            <a:r>
              <a:rPr lang="en-US" altLang="zh-CN" sz="2000" b="1" dirty="0"/>
              <a:t> Behavior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A8FE17-6ACC-4027-AE44-97128CD32A38}"/>
              </a:ext>
            </a:extLst>
          </p:cNvPr>
          <p:cNvSpPr txBox="1"/>
          <p:nvPr/>
        </p:nvSpPr>
        <p:spPr>
          <a:xfrm>
            <a:off x="5726649" y="900000"/>
            <a:ext cx="3161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/>
              <a:t>a 16 button keypad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10184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0"/>
            <a:ext cx="8078170" cy="9000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*</a:t>
            </a:r>
            <a:r>
              <a:rPr lang="en-US" altLang="zh-CN" b="1" dirty="0">
                <a:hlinkClick r:id="rId3"/>
              </a:rPr>
              <a:t>USB Keyboard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01" y="12353"/>
            <a:ext cx="4762500" cy="3533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1575" y="997478"/>
            <a:ext cx="8559814" cy="5624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/>
              <a:t>1) Initial state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Initially, the 7 segment display </a:t>
            </a:r>
            <a:br>
              <a:rPr lang="en-US" altLang="zh-CN" dirty="0"/>
            </a:br>
            <a:r>
              <a:rPr lang="en-US" altLang="zh-CN" dirty="0"/>
              <a:t>will show all 0‘s.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2) Key Press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When a button is pressed, the</a:t>
            </a:r>
            <a:br>
              <a:rPr lang="en-US" altLang="zh-CN" dirty="0"/>
            </a:br>
            <a:r>
              <a:rPr lang="en-US" altLang="zh-CN" dirty="0"/>
              <a:t> value of the scan code will shift </a:t>
            </a:r>
            <a:br>
              <a:rPr lang="en-US" altLang="zh-CN" dirty="0"/>
            </a:br>
            <a:r>
              <a:rPr lang="en-US" altLang="zh-CN" dirty="0"/>
              <a:t>onto the 7 segment display. In the </a:t>
            </a:r>
            <a:br>
              <a:rPr lang="en-US" altLang="zh-CN" dirty="0"/>
            </a:br>
            <a:r>
              <a:rPr lang="en-US" altLang="zh-CN" dirty="0"/>
              <a:t>picture, '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' is pressed, so a scan code of “</a:t>
            </a:r>
            <a:r>
              <a:rPr lang="en-US" altLang="zh-CN" b="1" dirty="0">
                <a:solidFill>
                  <a:srgbClr val="FF0000"/>
                </a:solidFill>
              </a:rPr>
              <a:t>1C</a:t>
            </a:r>
            <a:r>
              <a:rPr lang="en-US" altLang="zh-CN" dirty="0"/>
              <a:t>” is displayed.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3) Key Release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When the 'a' key is released, a scan code of “F01C” is shifted </a:t>
            </a:r>
            <a:br>
              <a:rPr lang="en-US" altLang="zh-CN" dirty="0"/>
            </a:br>
            <a:r>
              <a:rPr lang="en-US" altLang="zh-CN" dirty="0"/>
              <a:t>onto the 7 segment display. The initial scan code of “1C” is shifted </a:t>
            </a:r>
            <a:br>
              <a:rPr lang="en-US" altLang="zh-CN" dirty="0"/>
            </a:br>
            <a:r>
              <a:rPr lang="en-US" altLang="zh-CN" dirty="0"/>
              <a:t>to the left display.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4) Multi key press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When multiple keys are pressed their scan codes are shifted in order. </a:t>
            </a:r>
            <a:br>
              <a:rPr lang="en-US" altLang="zh-CN" dirty="0"/>
            </a:br>
            <a:r>
              <a:rPr lang="en-US" altLang="zh-CN" dirty="0"/>
              <a:t>In this case, Q (“15”) was pressed, followed by W (“1D”).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51" y="3681103"/>
            <a:ext cx="5375119" cy="258901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7673" y="203467"/>
            <a:ext cx="1458689" cy="496848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b="1" dirty="0">
                <a:solidFill>
                  <a:schemeClr val="tx1"/>
                </a:solidFill>
              </a:rPr>
              <a:t>keyboard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0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64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Nexys4 DDR </a:t>
            </a:r>
            <a:r>
              <a:rPr lang="zh-CN" altLang="en-US" dirty="0"/>
              <a:t>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2420" y="905327"/>
            <a:ext cx="11013570" cy="5815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10/100 Ethernet PHY 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128Mib DDR2 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卡插槽（可用来存储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FPGA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程序）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Micro USB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接口（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UART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和编程口共用）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USB HID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主机接口（鼠标、键盘）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</a:rPr>
              <a:t>Digilent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USB-JTAG port for FPGA programming &amp; communication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个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</a:rPr>
              <a:t>Pmod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接口、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</a:rPr>
              <a:t>Pmod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for XADC signals 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USB HID Host for mice, keyboards and memory sticks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PWM (Pulse Width Modulation)</a:t>
            </a:r>
            <a:r>
              <a:rPr lang="zh-CN" altLang="en-US" sz="2400" b="1" dirty="0">
                <a:solidFill>
                  <a:srgbClr val="FF0000"/>
                </a:solidFill>
              </a:rPr>
              <a:t>音频输出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PDM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（脉冲密度调制）数字麦克风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基本</a:t>
            </a:r>
            <a:r>
              <a:rPr lang="en-US" altLang="zh-CN" sz="2400" b="1" dirty="0">
                <a:solidFill>
                  <a:srgbClr val="FF0000"/>
                </a:solidFill>
              </a:rPr>
              <a:t>IO</a:t>
            </a:r>
            <a:r>
              <a:rPr lang="zh-CN" altLang="en-US" sz="2400" b="1" dirty="0"/>
              <a:t>：</a:t>
            </a:r>
            <a:r>
              <a:rPr lang="en-US" altLang="zh-CN" sz="2400" b="1" dirty="0">
                <a:solidFill>
                  <a:srgbClr val="FF0000"/>
                </a:solidFill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</a:rPr>
              <a:t>路拨码开关、</a:t>
            </a:r>
            <a:r>
              <a:rPr lang="en-US" altLang="zh-CN" sz="2400" b="1" dirty="0">
                <a:solidFill>
                  <a:srgbClr val="FF0000"/>
                </a:solidFill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</a:rPr>
              <a:t>路</a:t>
            </a:r>
            <a:r>
              <a:rPr lang="en-US" altLang="zh-CN" sz="2400" b="1" dirty="0">
                <a:solidFill>
                  <a:srgbClr val="FF0000"/>
                </a:solidFill>
              </a:rPr>
              <a:t>LED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</a:rPr>
              <a:t>路七段</a:t>
            </a:r>
            <a:r>
              <a:rPr lang="en-US" altLang="zh-CN" sz="2400" b="1" dirty="0">
                <a:solidFill>
                  <a:srgbClr val="FF0000"/>
                </a:solidFill>
              </a:rPr>
              <a:t>LED</a:t>
            </a:r>
            <a:r>
              <a:rPr lang="zh-CN" altLang="en-US" sz="2400" b="1" dirty="0">
                <a:solidFill>
                  <a:srgbClr val="FF0000"/>
                </a:solidFill>
              </a:rPr>
              <a:t>数码管</a:t>
            </a:r>
            <a:br>
              <a:rPr lang="en-US" altLang="zh-CN" sz="2400" b="1" dirty="0">
                <a:solidFill>
                  <a:srgbClr val="FF0000"/>
                </a:solidFill>
              </a:rPr>
            </a:br>
            <a:r>
              <a:rPr lang="en-US" altLang="zh-CN" sz="2400" b="1" dirty="0">
                <a:solidFill>
                  <a:srgbClr val="FF0000"/>
                </a:solidFill>
              </a:rPr>
              <a:t>                  2</a:t>
            </a:r>
            <a:r>
              <a:rPr lang="zh-CN" altLang="en-US" sz="2400" b="1" dirty="0">
                <a:solidFill>
                  <a:srgbClr val="FF0000"/>
                </a:solidFill>
              </a:rPr>
              <a:t>个</a:t>
            </a:r>
            <a:r>
              <a:rPr lang="en-US" altLang="zh-CN" sz="2400" b="1" dirty="0">
                <a:solidFill>
                  <a:srgbClr val="FF0000"/>
                </a:solidFill>
              </a:rPr>
              <a:t>RGB </a:t>
            </a:r>
            <a:r>
              <a:rPr lang="zh-CN" altLang="en-US" sz="2400" b="1" dirty="0">
                <a:solidFill>
                  <a:srgbClr val="FF0000"/>
                </a:solidFill>
              </a:rPr>
              <a:t>三色 </a:t>
            </a:r>
            <a:r>
              <a:rPr lang="en-US" altLang="zh-CN" sz="2400" b="1" dirty="0">
                <a:solidFill>
                  <a:srgbClr val="FF0000"/>
                </a:solidFill>
              </a:rPr>
              <a:t>LED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个按钮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56688" y="4120383"/>
            <a:ext cx="2607252" cy="20548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</a:rPr>
              <a:t>12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sz="2800" b="1" dirty="0">
                <a:solidFill>
                  <a:srgbClr val="FF0000"/>
                </a:solidFill>
              </a:rPr>
              <a:t>VGA</a:t>
            </a:r>
            <a:r>
              <a:rPr lang="zh-CN" altLang="en-US" sz="2800" b="1" dirty="0">
                <a:solidFill>
                  <a:srgbClr val="FF0000"/>
                </a:solidFill>
              </a:rPr>
              <a:t>接口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温度传感器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串行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Flash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轴加速度计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53" y="1010012"/>
            <a:ext cx="2478536" cy="22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7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Pmod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接口</a:t>
            </a:r>
            <a:r>
              <a:rPr lang="en-US" altLang="zh-CN" sz="3600" b="1" dirty="0"/>
              <a:t>*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t="3301" r="15301" b="3012"/>
          <a:stretch/>
        </p:blipFill>
        <p:spPr>
          <a:xfrm>
            <a:off x="5090364" y="4165657"/>
            <a:ext cx="1677270" cy="22580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09716" y="6387541"/>
            <a:ext cx="2239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带</a:t>
            </a:r>
            <a:r>
              <a:rPr lang="en-US" altLang="zh-CN" sz="2000" dirty="0"/>
              <a:t>16</a:t>
            </a:r>
            <a:r>
              <a:rPr lang="zh-CN" altLang="en-US" sz="2000" dirty="0"/>
              <a:t>个按键的键盘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15573" r="1928" b="10788"/>
          <a:stretch/>
        </p:blipFill>
        <p:spPr>
          <a:xfrm>
            <a:off x="249946" y="1082601"/>
            <a:ext cx="5508434" cy="42084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11590" r="1229" b="14771"/>
          <a:stretch/>
        </p:blipFill>
        <p:spPr>
          <a:xfrm>
            <a:off x="7776889" y="930860"/>
            <a:ext cx="3876395" cy="29264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22038" y="3824899"/>
            <a:ext cx="3989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96x64,16</a:t>
            </a:r>
            <a:r>
              <a:rPr lang="zh-CN" altLang="en-US" sz="2000" dirty="0"/>
              <a:t>位色彩分辨率</a:t>
            </a:r>
            <a:r>
              <a:rPr lang="en-US" altLang="zh-CN" sz="2000" dirty="0"/>
              <a:t>RGB OLED</a:t>
            </a:r>
            <a:r>
              <a:rPr lang="zh-CN" altLang="en-US" sz="2000" dirty="0"/>
              <a:t>屏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t="20457" r="1807" b="21326"/>
          <a:stretch/>
        </p:blipFill>
        <p:spPr>
          <a:xfrm>
            <a:off x="8139675" y="4509363"/>
            <a:ext cx="3150824" cy="18768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141869" y="6387541"/>
            <a:ext cx="31474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带有并行接口的字符型</a:t>
            </a:r>
            <a:r>
              <a:rPr lang="en-US" altLang="zh-CN" sz="2000" dirty="0"/>
              <a:t>LCD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691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XC7A100T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75085" y="1624108"/>
            <a:ext cx="860507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Artix-7</a:t>
            </a:r>
            <a:r>
              <a:rPr lang="zh-CN" altLang="en-US" sz="2400" dirty="0"/>
              <a:t>是 </a:t>
            </a:r>
            <a:r>
              <a:rPr lang="en-US" altLang="zh-CN" sz="2400" b="1" dirty="0">
                <a:solidFill>
                  <a:srgbClr val="0070C0"/>
                </a:solidFill>
              </a:rPr>
              <a:t>7</a:t>
            </a:r>
            <a:r>
              <a:rPr lang="zh-CN" altLang="en-US" sz="2400" b="1" dirty="0">
                <a:solidFill>
                  <a:srgbClr val="0070C0"/>
                </a:solidFill>
              </a:rPr>
              <a:t>系列 </a:t>
            </a:r>
            <a:r>
              <a:rPr lang="zh-CN" altLang="en-US" sz="2400" dirty="0"/>
              <a:t>中低成本系列芯片，</a:t>
            </a:r>
            <a:br>
              <a:rPr lang="en-US" altLang="zh-CN" sz="2400" dirty="0"/>
            </a:br>
            <a:r>
              <a:rPr lang="zh-CN" altLang="en-US" sz="2400" dirty="0"/>
              <a:t>面向成本敏感型应用</a:t>
            </a:r>
            <a:r>
              <a:rPr lang="en-US" altLang="zh-CN" sz="2400" dirty="0"/>
              <a:t>FPGA</a:t>
            </a:r>
            <a:r>
              <a:rPr lang="zh-CN" altLang="en-US" sz="2400" dirty="0"/>
              <a:t>，具有目前最低的成本和功耗优势，特别适用于消费类电子以及手持和便携设备。</a:t>
            </a:r>
          </a:p>
        </p:txBody>
      </p:sp>
      <p:sp>
        <p:nvSpPr>
          <p:cNvPr id="17" name="矩形 16"/>
          <p:cNvSpPr/>
          <p:nvPr/>
        </p:nvSpPr>
        <p:spPr>
          <a:xfrm>
            <a:off x="1473001" y="3228211"/>
            <a:ext cx="8605070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b="1" dirty="0">
                <a:latin typeface="黑体" panose="02010609060101010101" pitchFamily="49" charset="-122"/>
                <a:ea typeface="黑体" panose="02010609060101010101" pitchFamily="49" charset="-122"/>
              </a:rPr>
              <a:t>XC7A100T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Artix-7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系列中资源比较丰富的一款芯片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15,850 logic slices, each with four </a:t>
            </a:r>
            <a:r>
              <a:rPr lang="en-US" altLang="zh-CN" sz="2400" b="1" dirty="0"/>
              <a:t>6-input LUTs </a:t>
            </a:r>
            <a:r>
              <a:rPr lang="en-US" altLang="zh-CN" sz="2400" dirty="0"/>
              <a:t>and </a:t>
            </a:r>
            <a:r>
              <a:rPr lang="en-US" altLang="zh-CN" sz="2400" b="1" dirty="0"/>
              <a:t>8 flip-flops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4,860 Kbits</a:t>
            </a:r>
            <a:r>
              <a:rPr lang="zh-CN" altLang="en-US" sz="2400" dirty="0"/>
              <a:t>快速随机存储器</a:t>
            </a:r>
            <a:r>
              <a:rPr lang="en-US" altLang="zh-CN" sz="2400" dirty="0"/>
              <a:t>RAM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Six clock management tiles, each with phase-locked loop (PLL)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内部时钟速度超过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450 MHz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240 DSP(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数字信号处理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slices(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切片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片上模数转换器（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XADC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001" y="1054966"/>
            <a:ext cx="4799667" cy="461665"/>
          </a:xfrm>
          <a:prstGeom prst="wedgeRectCallout">
            <a:avLst>
              <a:gd name="adj1" fmla="val -29813"/>
              <a:gd name="adj2" fmla="val 8268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</a:rPr>
              <a:t>Artix-7</a:t>
            </a:r>
            <a:r>
              <a:rPr lang="en-US" altLang="zh-CN" sz="2400" dirty="0">
                <a:solidFill>
                  <a:srgbClr val="0070C0"/>
                </a:solidFill>
              </a:rPr>
              <a:t>, Spartan-7, Kintex-7, Virtex-7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13314" name="Picture 2" descr="https://timgsa.baidu.com/timg?image&amp;quality=80&amp;size=b9999_10000&amp;sec=1486043347393&amp;di=562c560a12c2994a3b572d0ae6ad9d4d&amp;imgtype=0&amp;src=http%3A%2F%2Fh.hiphotos.baidu.com%2Fbaike%2Fw%253D268%253Bg%253D0%2Fsign%3D69f1bcd8087b02080cc938e75ae295ee%2F9d82d158ccbf6c8187fdb895be3eb13532fa4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5" y="1013006"/>
            <a:ext cx="25146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6872F4-FE68-4D8E-96A6-713DD96E5F96}"/>
              </a:ext>
            </a:extLst>
          </p:cNvPr>
          <p:cNvSpPr txBox="1"/>
          <p:nvPr/>
        </p:nvSpPr>
        <p:spPr>
          <a:xfrm>
            <a:off x="9807959" y="3079646"/>
            <a:ext cx="2207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Xilinx(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赛灵思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公司</a:t>
            </a:r>
          </a:p>
        </p:txBody>
      </p:sp>
    </p:spTree>
    <p:extLst>
      <p:ext uri="{BB962C8B-B14F-4D97-AF65-F5344CB8AC3E}">
        <p14:creationId xmlns:p14="http://schemas.microsoft.com/office/powerpoint/2010/main" val="2692259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 algn="ctr"/>
            <a:r>
              <a:rPr lang="en-US" altLang="zh-CN" sz="4000" b="1" dirty="0"/>
              <a:t>FPGA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现场可编程门阵列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528999" y="916624"/>
            <a:ext cx="7979616" cy="5622288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altLang="zh-CN" dirty="0"/>
              <a:t>FPGA</a:t>
            </a:r>
            <a:r>
              <a:rPr lang="zh-CN" altLang="en-US" dirty="0"/>
              <a:t>：可由用户现场进行编程的大规模电路。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altLang="zh-CN" dirty="0"/>
              <a:t>FPGA</a:t>
            </a:r>
            <a:r>
              <a:rPr lang="zh-CN" altLang="en-US" dirty="0"/>
              <a:t>是</a:t>
            </a:r>
            <a:r>
              <a:rPr lang="en-US" altLang="zh-CN" dirty="0"/>
              <a:t>80</a:t>
            </a:r>
            <a:r>
              <a:rPr lang="zh-CN" altLang="en-US" dirty="0"/>
              <a:t>年代中期发展起来的一种可编程的。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/>
              <a:t>特点：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2800" dirty="0"/>
              <a:t>保密性强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2800" dirty="0"/>
              <a:t>体积小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zh-CN" altLang="en-US" sz="2800" dirty="0"/>
              <a:t>可靠性高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202754" name="Picture 2" descr="c:\users\sam\appdata\roaming\360se6\USERDA~1\Temp\200697~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15" y="2957512"/>
            <a:ext cx="5753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88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39"/>
            <a:ext cx="12192000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通用</a:t>
            </a:r>
            <a:r>
              <a:rPr lang="en-US" altLang="zh-CN" dirty="0"/>
              <a:t>FPGA</a:t>
            </a:r>
            <a:r>
              <a:rPr lang="zh-CN" altLang="en-US" dirty="0"/>
              <a:t>结构图</a:t>
            </a:r>
            <a:endParaRPr lang="zh-CN" altLang="en-US" b="1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05" y="1452709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636066" y="1452709"/>
            <a:ext cx="6630881" cy="2164977"/>
            <a:chOff x="2418989" y="1560284"/>
            <a:chExt cx="6630881" cy="21649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30905" y="1560284"/>
              <a:ext cx="3818965" cy="2164977"/>
            </a:xfrm>
            <a:prstGeom prst="rect">
              <a:avLst/>
            </a:prstGeom>
          </p:spPr>
        </p:pic>
        <p:sp>
          <p:nvSpPr>
            <p:cNvPr id="4" name="流程图: 手动操作 3"/>
            <p:cNvSpPr/>
            <p:nvPr/>
          </p:nvSpPr>
          <p:spPr>
            <a:xfrm rot="5400000">
              <a:off x="2944152" y="1215330"/>
              <a:ext cx="1775004" cy="282532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000"/>
                <a:gd name="connsiteY0" fmla="*/ 0 h 10116"/>
                <a:gd name="connsiteX1" fmla="*/ 15000 w 15000"/>
                <a:gd name="connsiteY1" fmla="*/ 116 h 10116"/>
                <a:gd name="connsiteX2" fmla="*/ 13000 w 15000"/>
                <a:gd name="connsiteY2" fmla="*/ 10116 h 10116"/>
                <a:gd name="connsiteX3" fmla="*/ 7000 w 15000"/>
                <a:gd name="connsiteY3" fmla="*/ 10116 h 10116"/>
                <a:gd name="connsiteX4" fmla="*/ 0 w 15000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116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0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116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7" h="10116">
                  <a:moveTo>
                    <a:pt x="0" y="0"/>
                  </a:moveTo>
                  <a:lnTo>
                    <a:pt x="18857" y="116"/>
                  </a:lnTo>
                  <a:lnTo>
                    <a:pt x="13000" y="10116"/>
                  </a:lnTo>
                  <a:lnTo>
                    <a:pt x="7000" y="10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C7E7">
                <a:alpha val="50196"/>
              </a:srgbClr>
            </a:solidFill>
            <a:ln>
              <a:solidFill>
                <a:srgbClr val="41719C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85865" y="3065930"/>
            <a:ext cx="1250576" cy="3684495"/>
            <a:chOff x="5768788" y="3173505"/>
            <a:chExt cx="1250576" cy="36844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8788" y="3939988"/>
              <a:ext cx="1250576" cy="2918012"/>
            </a:xfrm>
            <a:prstGeom prst="rect">
              <a:avLst/>
            </a:prstGeom>
          </p:spPr>
        </p:pic>
        <p:sp>
          <p:nvSpPr>
            <p:cNvPr id="7" name="流程图: 手动操作 6"/>
            <p:cNvSpPr/>
            <p:nvPr/>
          </p:nvSpPr>
          <p:spPr>
            <a:xfrm flipV="1">
              <a:off x="5768788" y="3173505"/>
              <a:ext cx="1223682" cy="834737"/>
            </a:xfrm>
            <a:prstGeom prst="flowChartManualOperation">
              <a:avLst/>
            </a:pr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45917" y="6202321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LE</a:t>
            </a:r>
            <a:r>
              <a:rPr lang="zh-CN" altLang="en-US" sz="2000" b="1" dirty="0"/>
              <a:t>：逻辑单元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99939" y="1052598"/>
            <a:ext cx="232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LUT</a:t>
            </a:r>
            <a:r>
              <a:rPr lang="zh-CN" altLang="en-US" sz="2000" b="1" dirty="0"/>
              <a:t>：</a:t>
            </a:r>
            <a:r>
              <a:rPr lang="en-US" altLang="zh-CN" sz="2000" dirty="0"/>
              <a:t>Look-up Table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58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spc="0" dirty="0">
                <a:latin typeface="Arial" panose="020B0604020202020204" pitchFamily="34" charset="0"/>
                <a:cs typeface="Arial" panose="020B0604020202020204" pitchFamily="34" charset="0"/>
              </a:rPr>
              <a:t>Altera's Cyclone IV LE</a:t>
            </a:r>
            <a:endParaRPr lang="zh-CN" altLang="en-US" b="1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32141" y="900000"/>
            <a:ext cx="7705166" cy="587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F0C482-E5D6-4AD7-B5D8-758D2F08B853}"/>
              </a:ext>
            </a:extLst>
          </p:cNvPr>
          <p:cNvSpPr/>
          <p:nvPr/>
        </p:nvSpPr>
        <p:spPr>
          <a:xfrm>
            <a:off x="4245845" y="2550697"/>
            <a:ext cx="856157" cy="884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523E8B-3038-4A06-BC45-218B8A458EEE}"/>
              </a:ext>
            </a:extLst>
          </p:cNvPr>
          <p:cNvSpPr txBox="1"/>
          <p:nvPr/>
        </p:nvSpPr>
        <p:spPr>
          <a:xfrm>
            <a:off x="234426" y="3839344"/>
            <a:ext cx="2217565" cy="461665"/>
          </a:xfrm>
          <a:prstGeom prst="accentCallout1">
            <a:avLst>
              <a:gd name="adj1" fmla="val 35151"/>
              <a:gd name="adj2" fmla="val 88844"/>
              <a:gd name="adj3" fmla="val -132244"/>
              <a:gd name="adj4" fmla="val 179658"/>
            </a:avLst>
          </a:prstGeom>
          <a:noFill/>
          <a:ln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实现组合逻辑</a:t>
            </a:r>
            <a:endParaRPr lang="en-US" altLang="zh-CN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EF0CCB-BEB6-4C9A-AEAF-634733A9CD26}"/>
              </a:ext>
            </a:extLst>
          </p:cNvPr>
          <p:cNvSpPr/>
          <p:nvPr/>
        </p:nvSpPr>
        <p:spPr>
          <a:xfrm>
            <a:off x="7851028" y="2790459"/>
            <a:ext cx="449432" cy="808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853B73-D80B-4680-BF78-294095931CF8}"/>
              </a:ext>
            </a:extLst>
          </p:cNvPr>
          <p:cNvSpPr txBox="1"/>
          <p:nvPr/>
        </p:nvSpPr>
        <p:spPr>
          <a:xfrm>
            <a:off x="9161631" y="1383564"/>
            <a:ext cx="2217565" cy="461665"/>
          </a:xfrm>
          <a:prstGeom prst="accentCallout1">
            <a:avLst>
              <a:gd name="adj1" fmla="val 52813"/>
              <a:gd name="adj2" fmla="val -2030"/>
              <a:gd name="adj3" fmla="val 285334"/>
              <a:gd name="adj4" fmla="val -38858"/>
            </a:avLst>
          </a:prstGeom>
          <a:noFill/>
          <a:ln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实现时序逻辑</a:t>
            </a:r>
            <a:endParaRPr lang="en-US" altLang="zh-CN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544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5440</TotalTime>
  <Words>2005</Words>
  <Application>Microsoft Office PowerPoint</Application>
  <PresentationFormat>Widescreen</PresentationFormat>
  <Paragraphs>516</Paragraphs>
  <Slides>33</Slides>
  <Notes>9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7-Segment</vt:lpstr>
      <vt:lpstr>楷体</vt:lpstr>
      <vt:lpstr>微软雅黑</vt:lpstr>
      <vt:lpstr>黑体</vt:lpstr>
      <vt:lpstr>Arial</vt:lpstr>
      <vt:lpstr>Calibri</vt:lpstr>
      <vt:lpstr>Calibri Light</vt:lpstr>
      <vt:lpstr>Cambria Math</vt:lpstr>
      <vt:lpstr>Impact</vt:lpstr>
      <vt:lpstr>Times New Roman</vt:lpstr>
      <vt:lpstr>Verdana</vt:lpstr>
      <vt:lpstr>Office 主题</vt:lpstr>
      <vt:lpstr>Microsoft Visio 2000/2002 Drawing</vt:lpstr>
      <vt:lpstr>实验2：七段LED数码管</vt:lpstr>
      <vt:lpstr>NEXYS 4</vt:lpstr>
      <vt:lpstr>    简 介</vt:lpstr>
      <vt:lpstr>Nexys4 DDR 特点</vt:lpstr>
      <vt:lpstr>Pmod接口*</vt:lpstr>
      <vt:lpstr>XC7A100T</vt:lpstr>
      <vt:lpstr>FPGA 现场可编程门阵列</vt:lpstr>
      <vt:lpstr>通用FPGA结构图</vt:lpstr>
      <vt:lpstr>Altera's Cyclone IV LE</vt:lpstr>
      <vt:lpstr>基 本 IO</vt:lpstr>
      <vt:lpstr>XC7A100T</vt:lpstr>
      <vt:lpstr>基本IO</vt:lpstr>
      <vt:lpstr>① LEDs + Switches</vt:lpstr>
      <vt:lpstr>例：点亮LED</vt:lpstr>
      <vt:lpstr>② Buttons 示例代码</vt:lpstr>
      <vt:lpstr>③ Tri-Color LEDs 代码</vt:lpstr>
      <vt:lpstr>七段数码管</vt:lpstr>
      <vt:lpstr>④ 七段LED数码管</vt:lpstr>
      <vt:lpstr>七段数码管-方案1</vt:lpstr>
      <vt:lpstr>七段数码管-方案1</vt:lpstr>
      <vt:lpstr>7段数码管 - 方案2</vt:lpstr>
      <vt:lpstr>七段数码管 - 方案3</vt:lpstr>
      <vt:lpstr>方案4：复用七段数码管</vt:lpstr>
      <vt:lpstr>手工复用        vs        分时复用</vt:lpstr>
      <vt:lpstr>方案5：分时显示</vt:lpstr>
      <vt:lpstr>方案5：分时显示</vt:lpstr>
      <vt:lpstr>方案5：分时显示</vt:lpstr>
      <vt:lpstr>方案5：分时显示</vt:lpstr>
      <vt:lpstr>时钟分频器</vt:lpstr>
      <vt:lpstr>闪烁的LED</vt:lpstr>
      <vt:lpstr>参考资料</vt:lpstr>
      <vt:lpstr>*扩展模块 PmodKYPD </vt:lpstr>
      <vt:lpstr>  *USB Keyboard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Sean Sun</cp:lastModifiedBy>
  <cp:revision>299</cp:revision>
  <dcterms:created xsi:type="dcterms:W3CDTF">2017-09-25T07:56:45Z</dcterms:created>
  <dcterms:modified xsi:type="dcterms:W3CDTF">2024-09-08T13:35:46Z</dcterms:modified>
</cp:coreProperties>
</file>